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  <p:sldMasterId id="2147483695" r:id="rId5"/>
    <p:sldMasterId id="2147483746" r:id="rId6"/>
  </p:sldMasterIdLst>
  <p:notesMasterIdLst>
    <p:notesMasterId r:id="rId66"/>
  </p:notesMasterIdLst>
  <p:sldIdLst>
    <p:sldId id="2076137171" r:id="rId7"/>
    <p:sldId id="4954" r:id="rId8"/>
    <p:sldId id="258" r:id="rId9"/>
    <p:sldId id="260" r:id="rId10"/>
    <p:sldId id="302" r:id="rId11"/>
    <p:sldId id="4949" r:id="rId12"/>
    <p:sldId id="2076137120" r:id="rId13"/>
    <p:sldId id="5079" r:id="rId14"/>
    <p:sldId id="5080" r:id="rId15"/>
    <p:sldId id="2076137128" r:id="rId16"/>
    <p:sldId id="303" r:id="rId17"/>
    <p:sldId id="2076137137" r:id="rId18"/>
    <p:sldId id="2076137152" r:id="rId19"/>
    <p:sldId id="466" r:id="rId20"/>
    <p:sldId id="521" r:id="rId21"/>
    <p:sldId id="469" r:id="rId22"/>
    <p:sldId id="470" r:id="rId23"/>
    <p:sldId id="473" r:id="rId24"/>
    <p:sldId id="499" r:id="rId25"/>
    <p:sldId id="474" r:id="rId26"/>
    <p:sldId id="478" r:id="rId27"/>
    <p:sldId id="493" r:id="rId28"/>
    <p:sldId id="471" r:id="rId29"/>
    <p:sldId id="489" r:id="rId30"/>
    <p:sldId id="2076137172" r:id="rId31"/>
    <p:sldId id="2076137173" r:id="rId32"/>
    <p:sldId id="491" r:id="rId33"/>
    <p:sldId id="481" r:id="rId34"/>
    <p:sldId id="502" r:id="rId35"/>
    <p:sldId id="477" r:id="rId36"/>
    <p:sldId id="501" r:id="rId37"/>
    <p:sldId id="510" r:id="rId38"/>
    <p:sldId id="511" r:id="rId39"/>
    <p:sldId id="512" r:id="rId40"/>
    <p:sldId id="2076137174" r:id="rId41"/>
    <p:sldId id="2076137175" r:id="rId42"/>
    <p:sldId id="497" r:id="rId43"/>
    <p:sldId id="498" r:id="rId44"/>
    <p:sldId id="500" r:id="rId45"/>
    <p:sldId id="524" r:id="rId46"/>
    <p:sldId id="527" r:id="rId47"/>
    <p:sldId id="504" r:id="rId48"/>
    <p:sldId id="505" r:id="rId49"/>
    <p:sldId id="508" r:id="rId50"/>
    <p:sldId id="518" r:id="rId51"/>
    <p:sldId id="507" r:id="rId52"/>
    <p:sldId id="525" r:id="rId53"/>
    <p:sldId id="2076137176" r:id="rId54"/>
    <p:sldId id="2076137177" r:id="rId55"/>
    <p:sldId id="2076137178" r:id="rId56"/>
    <p:sldId id="2076137179" r:id="rId57"/>
    <p:sldId id="2076137180" r:id="rId58"/>
    <p:sldId id="2076137181" r:id="rId59"/>
    <p:sldId id="2076137182" r:id="rId60"/>
    <p:sldId id="2076137183" r:id="rId61"/>
    <p:sldId id="516" r:id="rId62"/>
    <p:sldId id="514" r:id="rId63"/>
    <p:sldId id="496" r:id="rId64"/>
    <p:sldId id="495" r:id="rId6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076137171"/>
            <p14:sldId id="4954"/>
            <p14:sldId id="258"/>
            <p14:sldId id="260"/>
            <p14:sldId id="302"/>
            <p14:sldId id="4949"/>
            <p14:sldId id="2076137120"/>
            <p14:sldId id="5079"/>
            <p14:sldId id="5080"/>
            <p14:sldId id="2076137128"/>
            <p14:sldId id="303"/>
          </p14:sldIdLst>
        </p14:section>
        <p14:section name="General Comparison" id="{82128640-D2B9-4BBD-B7AB-97C1533D000B}">
          <p14:sldIdLst>
            <p14:sldId id="2076137137"/>
            <p14:sldId id="2076137152"/>
            <p14:sldId id="466"/>
            <p14:sldId id="521"/>
            <p14:sldId id="469"/>
            <p14:sldId id="470"/>
            <p14:sldId id="473"/>
            <p14:sldId id="499"/>
            <p14:sldId id="474"/>
            <p14:sldId id="478"/>
            <p14:sldId id="493"/>
            <p14:sldId id="471"/>
            <p14:sldId id="489"/>
          </p14:sldIdLst>
        </p14:section>
        <p14:section name="Storage" id="{242BF8F7-D59D-4BD2-8C47-C9D85044E6DF}">
          <p14:sldIdLst>
            <p14:sldId id="2076137172"/>
            <p14:sldId id="2076137173"/>
            <p14:sldId id="491"/>
            <p14:sldId id="481"/>
            <p14:sldId id="502"/>
            <p14:sldId id="477"/>
            <p14:sldId id="501"/>
            <p14:sldId id="510"/>
            <p14:sldId id="511"/>
            <p14:sldId id="512"/>
          </p14:sldIdLst>
        </p14:section>
        <p14:section name="Compute" id="{C10E0B3E-CB2E-49E6-9D51-553E7B8EA62F}">
          <p14:sldIdLst>
            <p14:sldId id="2076137174"/>
            <p14:sldId id="2076137175"/>
            <p14:sldId id="497"/>
            <p14:sldId id="498"/>
            <p14:sldId id="500"/>
            <p14:sldId id="524"/>
            <p14:sldId id="527"/>
            <p14:sldId id="504"/>
            <p14:sldId id="505"/>
            <p14:sldId id="508"/>
            <p14:sldId id="518"/>
            <p14:sldId id="507"/>
            <p14:sldId id="525"/>
          </p14:sldIdLst>
        </p14:section>
        <p14:section name="Networking" id="{10DDDB3F-D2F9-4EFE-A1EB-F9E752B37318}">
          <p14:sldIdLst>
            <p14:sldId id="2076137176"/>
            <p14:sldId id="2076137177"/>
          </p14:sldIdLst>
        </p14:section>
        <p14:section name="Security" id="{E7BB8489-6620-4DA5-83F9-DFF910F3F9C4}">
          <p14:sldIdLst>
            <p14:sldId id="2076137178"/>
            <p14:sldId id="2076137179"/>
          </p14:sldIdLst>
        </p14:section>
        <p14:section name="Monitoring" id="{DF1E44A6-8FD3-4559-8356-F62D52514978}">
          <p14:sldIdLst>
            <p14:sldId id="2076137180"/>
            <p14:sldId id="2076137181"/>
          </p14:sldIdLst>
        </p14:section>
        <p14:section name="Pricing" id="{FAD7ED0F-09B8-4400-9748-18FF25B038BF}">
          <p14:sldIdLst>
            <p14:sldId id="2076137182"/>
            <p14:sldId id="2076137183"/>
            <p14:sldId id="516"/>
            <p14:sldId id="514"/>
            <p14:sldId id="496"/>
            <p14:sldId id="4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557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132" y="1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80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38C51-ED7B-4BE0-82D0-5913F47AED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097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38C51-ED7B-4BE0-82D0-5913F47AED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743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38C51-ED7B-4BE0-82D0-5913F47AED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191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62998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526002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62998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526002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75928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673693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03848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328224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526001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72253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742991"/>
            <a:ext cx="9144000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75104"/>
            <a:ext cx="8577072" cy="2805678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1453540"/>
            <a:ext cx="2772265" cy="335870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9916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bed Sec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2362" y="2067010"/>
            <a:ext cx="3824075" cy="2713772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282362" y="1450749"/>
            <a:ext cx="2719918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694664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694663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968240" y="2066925"/>
            <a:ext cx="3909060" cy="2771775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  <a:latin typeface="Roboto Mono" charset="0"/>
                <a:ea typeface="Roboto Mono" charset="0"/>
                <a:cs typeface="Roboto Mono" charset="0"/>
              </a:defRPr>
            </a:lvl1pPr>
          </a:lstStyle>
          <a:p>
            <a:pPr lvl="0"/>
            <a:r>
              <a:rPr lang="en-US"/>
              <a:t>Click to add code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968478" y="1450182"/>
            <a:ext cx="2803922" cy="332185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9793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924743" y="1742991"/>
            <a:ext cx="3211286" cy="3400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50744" y="1961896"/>
            <a:ext cx="2284182" cy="2818886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Console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1" y="1742991"/>
            <a:ext cx="5924743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61896"/>
            <a:ext cx="5344447" cy="2818886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hasCustomPrompt="1"/>
          </p:nvPr>
        </p:nvSpPr>
        <p:spPr>
          <a:xfrm>
            <a:off x="274319" y="1450749"/>
            <a:ext cx="2705101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8352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345401" y="371390"/>
            <a:ext cx="5798599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345401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3939" y="590296"/>
            <a:ext cx="5279165" cy="4180048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8732" y="2266696"/>
            <a:ext cx="2644840" cy="476504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sz="225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Code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54016" y="79149"/>
            <a:ext cx="2858214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0518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71390"/>
            <a:ext cx="9144000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590296"/>
            <a:ext cx="8577072" cy="4274312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74321" y="117837"/>
            <a:ext cx="2449160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0782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93807"/>
            <a:ext cx="8561070" cy="3686975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282804"/>
            <a:ext cx="8561070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9" y="686215"/>
            <a:ext cx="856106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100811166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482109"/>
            <a:ext cx="9144000" cy="16613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1612088"/>
            <a:ext cx="9144000" cy="19568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240698"/>
            <a:ext cx="2985247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830994"/>
            <a:ext cx="8551926" cy="1511196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5066" y="441294"/>
            <a:ext cx="8487917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 Half Page-Output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81178" y="3843263"/>
            <a:ext cx="8551926" cy="1025892"/>
          </a:xfrm>
        </p:spPr>
        <p:txBody>
          <a:bodyPr anchor="t" anchorCtr="0"/>
          <a:lstStyle>
            <a:lvl1pPr marL="0" indent="0">
              <a:buNone/>
              <a:defRPr sz="135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output or other items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1358837"/>
            <a:ext cx="2186943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file name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8" y="870300"/>
            <a:ext cx="8491805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215589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0438092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35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4199797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8295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78296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Half Page Vertical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35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3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325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Vertical Pag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35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3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4054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5147" y="320028"/>
            <a:ext cx="2639105" cy="4492819"/>
          </a:xfr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  <a:latin typeface="+mn-lt"/>
              </a:defRPr>
            </a:lvl1pPr>
            <a:lvl2pPr marL="439502" indent="-216698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662306" indent="-215174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822543" indent="-160236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822542" indent="0" algn="r">
              <a:buFont typeface="Myriad Pro" panose="020B0503030403020204" pitchFamily="34" charset="0"/>
              <a:buNone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802284" y="1199178"/>
            <a:ext cx="4705109" cy="2734519"/>
          </a:xfrm>
        </p:spPr>
        <p:txBody>
          <a:bodyPr anchor="ctr"/>
          <a:lstStyle>
            <a:lvl1pPr>
              <a:lnSpc>
                <a:spcPct val="100000"/>
              </a:lnSpc>
              <a:defRPr sz="27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255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61109" y="1199178"/>
            <a:ext cx="253791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6200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9889" y="437386"/>
            <a:ext cx="8084228" cy="327848"/>
          </a:xfrm>
        </p:spPr>
        <p:txBody>
          <a:bodyPr/>
          <a:lstStyle/>
          <a:p>
            <a:r>
              <a:rPr lang="en-US" dirty="0"/>
              <a:t>Click to Add Slide Title in Title Case</a:t>
            </a:r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1177962"/>
            <a:ext cx="5082266" cy="3098204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438525" y="1177962"/>
            <a:ext cx="0" cy="3098204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29889" y="1359804"/>
            <a:ext cx="256913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1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or Click Icon 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293984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476624" cy="5143500"/>
          </a:xfrm>
          <a:solidFill>
            <a:schemeClr val="bg1"/>
          </a:solidFill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36659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77883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511301" y="835503"/>
            <a:ext cx="6127750" cy="3472494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599" spc="-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735203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150" b="0" i="0" smtClean="0">
                <a:solidFill>
                  <a:schemeClr val="accent4"/>
                </a:solidFill>
                <a:effectLst/>
              </a:defRPr>
            </a:lvl1pPr>
          </a:lstStyle>
          <a:p>
            <a:r>
              <a:rPr lang="en-US" dirty="0"/>
              <a:t>“Life is trying things to see if </a:t>
            </a:r>
            <a:br>
              <a:rPr lang="en-US" dirty="0"/>
            </a:br>
            <a:r>
              <a:rPr lang="en-US" dirty="0"/>
              <a:t>they work.”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Ray Bradbury</a:t>
            </a:r>
          </a:p>
        </p:txBody>
      </p:sp>
    </p:spTree>
    <p:extLst>
      <p:ext uri="{BB962C8B-B14F-4D97-AF65-F5344CB8AC3E}">
        <p14:creationId xmlns:p14="http://schemas.microsoft.com/office/powerpoint/2010/main" val="37733454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559469"/>
            <a:ext cx="7552679" cy="2793231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i="0" smtClean="0">
                <a:effectLst/>
              </a:defRPr>
            </a:lvl1pPr>
          </a:lstStyle>
          <a:p>
            <a:r>
              <a:rPr lang="en-US" dirty="0"/>
              <a:t>“It had long since come to my attention that people of accomplishment rarely sat back and let things happen to them. They went out and happened to things.”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3498558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323054654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92334" y="2254996"/>
            <a:ext cx="7552679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1553903"/>
            <a:ext cx="7552679" cy="625033"/>
          </a:xfrm>
        </p:spPr>
        <p:txBody>
          <a:bodyPr anchor="b">
            <a:normAutofit/>
          </a:bodyPr>
          <a:lstStyle>
            <a:lvl1pPr algn="l">
              <a:defRPr sz="3599" spc="-84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</p:spTree>
    <p:extLst>
      <p:ext uri="{BB962C8B-B14F-4D97-AF65-F5344CB8AC3E}">
        <p14:creationId xmlns:p14="http://schemas.microsoft.com/office/powerpoint/2010/main" val="390186627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77017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/>
          <p:cNvSpPr>
            <a:spLocks noGrp="1"/>
          </p:cNvSpPr>
          <p:nvPr>
            <p:ph type="title" hasCustomPrompt="1"/>
          </p:nvPr>
        </p:nvSpPr>
        <p:spPr>
          <a:xfrm>
            <a:off x="533772" y="406401"/>
            <a:ext cx="7552678" cy="2100470"/>
          </a:xfrm>
        </p:spPr>
        <p:txBody>
          <a:bodyPr bIns="0" anchor="b"/>
          <a:lstStyle>
            <a:lvl1pPr algn="l">
              <a:lnSpc>
                <a:spcPts val="3465"/>
              </a:lnSpc>
              <a:defRPr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br>
              <a:rPr lang="en-US" dirty="0"/>
            </a:br>
            <a:r>
              <a:rPr lang="en-US" dirty="0"/>
              <a:t>Up Next:</a:t>
            </a:r>
            <a:br>
              <a:rPr lang="en-US" dirty="0"/>
            </a:br>
            <a:r>
              <a:rPr lang="en-US" dirty="0"/>
              <a:t>Title of Upcoming Module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69090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algn="l">
              <a:defRPr sz="3599" spc="-84" baseline="0">
                <a:solidFill>
                  <a:schemeClr val="accent4"/>
                </a:solidFill>
                <a:latin typeface="Gotham Light" pitchFamily="50" charset="0"/>
              </a:defRPr>
            </a:lvl1pPr>
          </a:lstStyle>
          <a:p>
            <a:r>
              <a:rPr lang="en-US" dirty="0"/>
              <a:t>“Click to add quote. Don’t forget quotation marks”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Person Quoted</a:t>
            </a:r>
          </a:p>
        </p:txBody>
      </p:sp>
    </p:spTree>
    <p:extLst>
      <p:ext uri="{BB962C8B-B14F-4D97-AF65-F5344CB8AC3E}">
        <p14:creationId xmlns:p14="http://schemas.microsoft.com/office/powerpoint/2010/main" val="100843755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04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algn="l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46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69111" y="1199178"/>
            <a:ext cx="2829917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3965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28374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128557" y="4236838"/>
            <a:ext cx="4529242" cy="218369"/>
          </a:xfrm>
        </p:spPr>
        <p:txBody>
          <a:bodyPr anchor="ctr"/>
          <a:lstStyle>
            <a:lvl1pPr marL="0" indent="0" algn="l">
              <a:buFontTx/>
              <a:buNone/>
              <a:defRPr sz="135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authortwitter</a:t>
            </a:r>
            <a:r>
              <a:rPr lang="en-US" dirty="0"/>
              <a:t>   www.authorsite.com</a:t>
            </a:r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128557" y="3973207"/>
            <a:ext cx="4529242" cy="142800"/>
          </a:xfrm>
        </p:spPr>
        <p:txBody>
          <a:bodyPr anchor="ctr"/>
          <a:lstStyle>
            <a:lvl1pPr marL="0" indent="0" algn="l">
              <a:buFontTx/>
              <a:buNone/>
              <a:defRPr sz="12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TITLE IN ALL CAPS  </a:t>
            </a:r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128556" y="3718324"/>
            <a:ext cx="2658297" cy="21836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2982" y="3467537"/>
            <a:ext cx="1220724" cy="122072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author photo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2982" y="2470192"/>
            <a:ext cx="7887251" cy="754694"/>
          </a:xfrm>
        </p:spPr>
        <p:txBody>
          <a:bodyPr/>
          <a:lstStyle>
            <a:lvl1pPr marL="0" indent="0">
              <a:buNone/>
              <a:defRPr sz="21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MODULE ONE TITLE IN ALL CAPS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723063" y="296081"/>
            <a:ext cx="7887170" cy="1785839"/>
          </a:xfrm>
        </p:spPr>
        <p:txBody>
          <a:bodyPr anchor="b"/>
          <a:lstStyle>
            <a:lvl1pPr algn="l">
              <a:defRPr sz="3374" b="0" i="0" spc="-84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Course/Module Title in Title Case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8B970F-96BB-2544-AB49-E6D25AF33FA5}"/>
              </a:ext>
            </a:extLst>
          </p:cNvPr>
          <p:cNvCxnSpPr/>
          <p:nvPr userDrawn="1"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308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93298-1221-514E-90AC-BCDC780CA908}"/>
              </a:ext>
            </a:extLst>
          </p:cNvPr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B9E28E-0594-8D48-A9B9-F7A96749E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47F88-2CB0-E648-9E69-08EF80EBD3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5BF3-68C0-6040-9ADE-6E30BE077FC9}"/>
              </a:ext>
            </a:extLst>
          </p:cNvPr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3177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057555" y="406401"/>
            <a:ext cx="7552678" cy="2100470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CDD95-1CE5-9447-A9AC-6FBAFA8A408F}"/>
              </a:ext>
            </a:extLst>
          </p:cNvPr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474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193452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5234" y="1435086"/>
            <a:ext cx="3429463" cy="1052509"/>
          </a:xfrm>
        </p:spPr>
        <p:txBody>
          <a:bodyPr lIns="91440"/>
          <a:lstStyle>
            <a:lvl1pPr algn="l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14387" y="482204"/>
            <a:ext cx="2752202" cy="4179093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425234" y="2740317"/>
            <a:ext cx="3429463" cy="1154600"/>
          </a:xfrm>
        </p:spPr>
        <p:txBody>
          <a:bodyPr lIns="91440" tIns="0" rIns="91440" bIns="0"/>
          <a:lstStyle>
            <a:lvl1pPr marL="0" indent="0" algn="l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2558313574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42953" y="3085296"/>
            <a:ext cx="5058095" cy="558021"/>
          </a:xfrm>
        </p:spPr>
        <p:txBody>
          <a:bodyPr lIns="91440"/>
          <a:lstStyle>
            <a:lvl1pPr algn="ctr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7079" y="535781"/>
            <a:ext cx="3029843" cy="2466677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171541" y="3726154"/>
            <a:ext cx="4800920" cy="913712"/>
          </a:xfrm>
        </p:spPr>
        <p:txBody>
          <a:bodyPr lIns="91440" tIns="0" rIns="91440" bIns="0"/>
          <a:lstStyle>
            <a:lvl1pPr marL="0" indent="0" algn="ctr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2296414749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988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48173" y="1371600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48173" y="2443573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548173" y="3515547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6" hasCustomPrompt="1"/>
          </p:nvPr>
        </p:nvSpPr>
        <p:spPr>
          <a:xfrm>
            <a:off x="538163" y="2501609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5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750599" y="142428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768883" y="1367434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8883" y="2439408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768883" y="3511381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4758873" y="2497443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Content Placeholder 4"/>
          <p:cNvSpPr>
            <a:spLocks noGrp="1"/>
          </p:cNvSpPr>
          <p:nvPr>
            <p:ph sz="quarter" idx="33" hasCustomPrompt="1"/>
          </p:nvPr>
        </p:nvSpPr>
        <p:spPr>
          <a:xfrm>
            <a:off x="4750599" y="3568235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53549852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46010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446010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446010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9889" y="1225296"/>
            <a:ext cx="3264872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39527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4395279" y="250042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4387514" y="3572400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405805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58284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58284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658284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02473" y="1225296"/>
            <a:ext cx="3411644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537654" y="1428453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37654" y="2500427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51780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41677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948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4908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278697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78695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2419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027912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02791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29480" y="982954"/>
            <a:ext cx="8084637" cy="891494"/>
          </a:xfrm>
        </p:spPr>
        <p:txBody>
          <a:bodyPr lIns="182880" tIns="0" rIns="182880" bIns="0" anchor="ctr"/>
          <a:lstStyle>
            <a:lvl1pPr marL="0" indent="0" algn="l"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124176842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1540964"/>
            <a:ext cx="3471862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1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2"/>
                </a:solidFill>
              </a:defRPr>
            </a:lvl1pPr>
            <a:lvl2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17145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EC3B8-9A02-C74A-9CBD-C10720155D90}"/>
              </a:ext>
            </a:extLst>
          </p:cNvPr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6BAD43-DD72-4E4B-8ACF-FF173C366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5690FE-4EB7-EF4A-ACC1-0F25C48CC2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623FD1-751A-1E4D-B535-1A633E63EC97}"/>
              </a:ext>
            </a:extLst>
          </p:cNvPr>
          <p:cNvSpPr txBox="1"/>
          <p:nvPr userDrawn="1"/>
        </p:nvSpPr>
        <p:spPr>
          <a:xfrm>
            <a:off x="0" y="1540964"/>
            <a:ext cx="3471862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33D45-6C55-2641-8670-51FBCDC23CE3}"/>
              </a:ext>
            </a:extLst>
          </p:cNvPr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1501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099" y="1371600"/>
            <a:ext cx="3200501" cy="1822450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9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795500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106730" y="1372045"/>
            <a:ext cx="3199070" cy="1822005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47011097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027363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2603002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2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4684105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736673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8051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670100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743323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1899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</p:spTree>
    <p:extLst>
      <p:ext uri="{BB962C8B-B14F-4D97-AF65-F5344CB8AC3E}">
        <p14:creationId xmlns:p14="http://schemas.microsoft.com/office/powerpoint/2010/main" val="221371462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80735037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83957" y="1371600"/>
            <a:ext cx="68580" cy="939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37654" y="1518947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6049" y="1371600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83957" y="2443573"/>
            <a:ext cx="68580" cy="939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37654" y="2590921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66049" y="2443573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83957" y="3515547"/>
            <a:ext cx="68580" cy="939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37654" y="3662894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66049" y="3515547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1707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animBg="1"/>
      <p:bldP spid="1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animBg="1"/>
      <p:bldP spid="2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0136" y="1371600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74394" y="1419992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6049" y="1371600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90136" y="2191214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74394" y="2239606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66049" y="2191214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0136" y="3010829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3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74394" y="3059220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66049" y="3010829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390136" y="3830443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74394" y="3878834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66049" y="3830443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726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7" grpId="0" animBg="1"/>
      <p:bldP spid="4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1" grpId="0" animBg="1"/>
      <p:bldP spid="5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5" grpId="0" animBg="1"/>
      <p:bldP spid="57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0136" y="1331861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65807" y="1347854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6049" y="1331861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90136" y="2014500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66049" y="2014500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0136" y="2697139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66049" y="2697139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390136" y="3376622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66049" y="3376622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95306" y="4056106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1220" y="4056106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65807" y="2032853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Content Placeholder 11"/>
          <p:cNvSpPr>
            <a:spLocks noGrp="1"/>
          </p:cNvSpPr>
          <p:nvPr>
            <p:ph sz="quarter" idx="25" hasCustomPrompt="1"/>
          </p:nvPr>
        </p:nvSpPr>
        <p:spPr>
          <a:xfrm>
            <a:off x="665807" y="2717851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665807" y="3397494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665807" y="4074458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7671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7" grpId="0" animBg="1"/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1" grpId="0" animBg="1"/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5" grpId="0" animBg="1"/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7" grpId="0" animBg="1"/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998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6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69003253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55295938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62998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526002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62998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526002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65679247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92696889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03848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328224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526001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77674426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42991"/>
            <a:ext cx="9144000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75104"/>
            <a:ext cx="8577072" cy="2805678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1453540"/>
            <a:ext cx="2772265" cy="335870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42529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bed Sec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2362" y="2067010"/>
            <a:ext cx="3824075" cy="2713772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282362" y="1450749"/>
            <a:ext cx="2719918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694664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694663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968240" y="2066925"/>
            <a:ext cx="3909060" cy="2771775"/>
          </a:xfrm>
        </p:spPr>
        <p:txBody>
          <a:bodyPr anchor="ctr"/>
          <a:lstStyle>
            <a:lvl1pPr>
              <a:defRPr sz="1500">
                <a:solidFill>
                  <a:schemeClr val="bg1"/>
                </a:solidFill>
                <a:latin typeface="Roboto Mono" charset="0"/>
                <a:ea typeface="Roboto Mono" charset="0"/>
                <a:cs typeface="Roboto Mono" charset="0"/>
              </a:defRPr>
            </a:lvl1pPr>
          </a:lstStyle>
          <a:p>
            <a:pPr lvl="0"/>
            <a:r>
              <a:rPr lang="en-US"/>
              <a:t>Click to add code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968478" y="1450182"/>
            <a:ext cx="2803922" cy="332185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85726"/>
      </p:ext>
    </p:extLst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924743" y="1742991"/>
            <a:ext cx="3211286" cy="3400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50744" y="1961896"/>
            <a:ext cx="2284182" cy="2818886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Console</a:t>
            </a:r>
          </a:p>
        </p:txBody>
      </p:sp>
      <p:sp>
        <p:nvSpPr>
          <p:cNvPr id="3" name="Rectangle 2"/>
          <p:cNvSpPr/>
          <p:nvPr/>
        </p:nvSpPr>
        <p:spPr>
          <a:xfrm>
            <a:off x="-1" y="1742991"/>
            <a:ext cx="5924743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61896"/>
            <a:ext cx="5344447" cy="2818886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hasCustomPrompt="1"/>
          </p:nvPr>
        </p:nvSpPr>
        <p:spPr>
          <a:xfrm>
            <a:off x="274319" y="1450749"/>
            <a:ext cx="2705101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30709"/>
      </p:ext>
    </p:extLst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345401" y="371390"/>
            <a:ext cx="5798599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45401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3939" y="590296"/>
            <a:ext cx="5279165" cy="4180048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8732" y="2266696"/>
            <a:ext cx="2644840" cy="476504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sz="225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Code Title-side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54016" y="79149"/>
            <a:ext cx="2858214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64855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71390"/>
            <a:ext cx="9144000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590296"/>
            <a:ext cx="8577072" cy="4274312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74321" y="117837"/>
            <a:ext cx="2449160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69816"/>
      </p:ext>
    </p:extLst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93807"/>
            <a:ext cx="8561070" cy="3686975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282804"/>
            <a:ext cx="8561070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9" y="686215"/>
            <a:ext cx="856106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1017440823"/>
      </p:ext>
    </p:extLst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482109"/>
            <a:ext cx="9144000" cy="16613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612088"/>
            <a:ext cx="9144000" cy="19568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240698"/>
            <a:ext cx="2985247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830994"/>
            <a:ext cx="8551926" cy="1511196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5066" y="441294"/>
            <a:ext cx="8487917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 Half Page-Output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81178" y="3843263"/>
            <a:ext cx="8551926" cy="1025892"/>
          </a:xfrm>
        </p:spPr>
        <p:txBody>
          <a:bodyPr anchor="t" anchorCtr="0"/>
          <a:lstStyle>
            <a:lvl1pPr marL="0" indent="0">
              <a:buNone/>
              <a:defRPr sz="15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output or other items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1358837"/>
            <a:ext cx="2186943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file name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8" y="870300"/>
            <a:ext cx="8491805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314828579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9082603"/>
      </p:ext>
    </p:extLst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50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62002205"/>
      </p:ext>
    </p:extLst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02760"/>
      </p:ext>
    </p:extLst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220561"/>
      </p:ext>
    </p:extLst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5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50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66537"/>
      </p:ext>
    </p:extLst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Half Vertical Pag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50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50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920738"/>
      </p:ext>
    </p:extLst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5147" y="320028"/>
            <a:ext cx="2639105" cy="4492819"/>
          </a:xfr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  <a:latin typeface="+mn-lt"/>
              </a:defRPr>
            </a:lvl1pPr>
            <a:lvl2pPr marL="439502" indent="-216698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662306" indent="-215174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822543" indent="-160236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822542" indent="0" algn="r">
              <a:buFont typeface="Myriad Pro" panose="020B0503030403020204" pitchFamily="34" charset="0"/>
              <a:buNone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802284" y="1199178"/>
            <a:ext cx="4705109" cy="2734519"/>
          </a:xfrm>
        </p:spPr>
        <p:txBody>
          <a:bodyPr anchor="ctr"/>
          <a:lstStyle>
            <a:lvl1pPr>
              <a:lnSpc>
                <a:spcPct val="100000"/>
              </a:lnSpc>
              <a:defRPr sz="27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5" name="Rectangle 4"/>
          <p:cNvSpPr/>
          <p:nvPr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50867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61109" y="1199178"/>
            <a:ext cx="253791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0756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Title/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9889" y="437386"/>
            <a:ext cx="8084228" cy="327848"/>
          </a:xfrm>
        </p:spPr>
        <p:txBody>
          <a:bodyPr/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1177962"/>
            <a:ext cx="5082266" cy="3098204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38525" y="1177962"/>
            <a:ext cx="0" cy="3098204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29889" y="1359804"/>
            <a:ext cx="256913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1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or Click Icon 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5748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476624" cy="5143500"/>
          </a:xfrm>
          <a:solidFill>
            <a:schemeClr val="bg1"/>
          </a:solidFill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380726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rcle Image Left | Title/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1" y="2254996"/>
            <a:ext cx="5144612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1800" b="0" i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spcBef>
                <a:spcPts val="450"/>
              </a:spcBef>
              <a:defRPr baseline="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200401" y="1553903"/>
            <a:ext cx="5144612" cy="625033"/>
          </a:xfrm>
        </p:spPr>
        <p:txBody>
          <a:bodyPr anchor="b">
            <a:normAutofit/>
          </a:bodyPr>
          <a:lstStyle>
            <a:lvl1pPr algn="l">
              <a:defRPr sz="2700" spc="-84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50689" y="1519391"/>
            <a:ext cx="2168864" cy="216886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</p:spTree>
    <p:extLst>
      <p:ext uri="{BB962C8B-B14F-4D97-AF65-F5344CB8AC3E}">
        <p14:creationId xmlns:p14="http://schemas.microsoft.com/office/powerpoint/2010/main" val="58227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1FED45-AAEF-9844-B98A-22EBD23DFB5E}"/>
              </a:ext>
            </a:extLst>
          </p:cNvPr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79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511301" y="835503"/>
            <a:ext cx="6127750" cy="3472494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599" spc="-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323849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150" b="0" i="0" smtClean="0">
                <a:effectLst/>
              </a:defRPr>
            </a:lvl1pPr>
          </a:lstStyle>
          <a:p>
            <a:r>
              <a:rPr lang="en-US" dirty="0"/>
              <a:t>“Life is trying things to see if </a:t>
            </a:r>
            <a:br>
              <a:rPr lang="en-US" dirty="0"/>
            </a:br>
            <a:r>
              <a:rPr lang="en-US" dirty="0"/>
              <a:t>they work.”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Ray Bradbury</a:t>
            </a:r>
          </a:p>
        </p:txBody>
      </p:sp>
    </p:spTree>
    <p:extLst>
      <p:ext uri="{BB962C8B-B14F-4D97-AF65-F5344CB8AC3E}">
        <p14:creationId xmlns:p14="http://schemas.microsoft.com/office/powerpoint/2010/main" val="298157140"/>
      </p:ext>
    </p:extLst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559469"/>
            <a:ext cx="7552679" cy="2793231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i="0" smtClean="0">
                <a:effectLst/>
              </a:defRPr>
            </a:lvl1pPr>
          </a:lstStyle>
          <a:p>
            <a:r>
              <a:rPr lang="en-US" dirty="0"/>
              <a:t>“It had long since come to my attention that people of accomplishment rarely sat back and let things happen to them. They went out and happened to things.”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3498558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1716006753"/>
      </p:ext>
    </p:extLst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92334" y="2254996"/>
            <a:ext cx="7552679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1553903"/>
            <a:ext cx="7552679" cy="625033"/>
          </a:xfrm>
        </p:spPr>
        <p:txBody>
          <a:bodyPr anchor="b">
            <a:normAutofit/>
          </a:bodyPr>
          <a:lstStyle>
            <a:lvl1pPr algn="l">
              <a:defRPr sz="3599" spc="-84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</p:spTree>
    <p:extLst>
      <p:ext uri="{BB962C8B-B14F-4D97-AF65-F5344CB8AC3E}">
        <p14:creationId xmlns:p14="http://schemas.microsoft.com/office/powerpoint/2010/main" val="11054307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5227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916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77312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69111" y="1199178"/>
            <a:ext cx="2829917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0312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128557" y="4236838"/>
            <a:ext cx="4529242" cy="218369"/>
          </a:xfrm>
        </p:spPr>
        <p:txBody>
          <a:bodyPr anchor="ctr"/>
          <a:lstStyle>
            <a:lvl1pPr marL="0" indent="0" algn="l">
              <a:buFontTx/>
              <a:buNone/>
              <a:defRPr sz="135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authortwitter</a:t>
            </a:r>
            <a:r>
              <a:rPr lang="en-US" dirty="0"/>
              <a:t>   www.authorsite.com</a:t>
            </a:r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128557" y="3973207"/>
            <a:ext cx="4529242" cy="142800"/>
          </a:xfrm>
        </p:spPr>
        <p:txBody>
          <a:bodyPr anchor="ctr"/>
          <a:lstStyle>
            <a:lvl1pPr marL="0" indent="0" algn="l">
              <a:buFontTx/>
              <a:buNone/>
              <a:defRPr sz="12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TITLE IN ALL CAPS  </a:t>
            </a:r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128556" y="3718324"/>
            <a:ext cx="2658297" cy="21836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2982" y="3467537"/>
            <a:ext cx="1220724" cy="122072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author photo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2982" y="2470192"/>
            <a:ext cx="7887251" cy="754694"/>
          </a:xfrm>
        </p:spPr>
        <p:txBody>
          <a:bodyPr/>
          <a:lstStyle>
            <a:lvl1pPr marL="0" indent="0">
              <a:buNone/>
              <a:defRPr sz="21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MODULE ONE TITLE IN ALL CAPS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723063" y="296081"/>
            <a:ext cx="7887170" cy="1785839"/>
          </a:xfrm>
        </p:spPr>
        <p:txBody>
          <a:bodyPr anchor="b"/>
          <a:lstStyle>
            <a:lvl1pPr algn="l">
              <a:defRPr sz="3374" b="0" i="0" spc="-84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Course/Module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924789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2125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057555" y="406401"/>
            <a:ext cx="7552678" cy="2100470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Section Header in Title Case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886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4707382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5234" y="1435086"/>
            <a:ext cx="3429463" cy="1052509"/>
          </a:xfrm>
        </p:spPr>
        <p:txBody>
          <a:bodyPr lIns="91440"/>
          <a:lstStyle>
            <a:lvl1pPr algn="l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14387" y="482204"/>
            <a:ext cx="2752202" cy="4179093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425234" y="2740317"/>
            <a:ext cx="3429463" cy="1154600"/>
          </a:xfrm>
        </p:spPr>
        <p:txBody>
          <a:bodyPr lIns="91440" tIns="0" rIns="91440" bIns="0"/>
          <a:lstStyle>
            <a:lvl1pPr marL="0" indent="0" algn="l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146370138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42953" y="3085296"/>
            <a:ext cx="5058095" cy="558021"/>
          </a:xfrm>
        </p:spPr>
        <p:txBody>
          <a:bodyPr lIns="91440"/>
          <a:lstStyle>
            <a:lvl1pPr algn="ctr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7079" y="535781"/>
            <a:ext cx="3029843" cy="2466677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171541" y="3726154"/>
            <a:ext cx="4800920" cy="913712"/>
          </a:xfrm>
        </p:spPr>
        <p:txBody>
          <a:bodyPr lIns="91440" tIns="0" rIns="91440" bIns="0"/>
          <a:lstStyle>
            <a:lvl1pPr marL="0" indent="0" algn="ctr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2432336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988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48173" y="1371600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48173" y="2443573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548173" y="3515547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6" hasCustomPrompt="1"/>
          </p:nvPr>
        </p:nvSpPr>
        <p:spPr>
          <a:xfrm>
            <a:off x="538163" y="2501609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5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750599" y="142428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768883" y="1367434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8883" y="2439408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768883" y="3511381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4758873" y="2497443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Content Placeholder 4"/>
          <p:cNvSpPr>
            <a:spLocks noGrp="1"/>
          </p:cNvSpPr>
          <p:nvPr>
            <p:ph sz="quarter" idx="33" hasCustomPrompt="1"/>
          </p:nvPr>
        </p:nvSpPr>
        <p:spPr>
          <a:xfrm>
            <a:off x="4750599" y="3568235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527277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46010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446010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446010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9889" y="1225296"/>
            <a:ext cx="3264872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39527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4395279" y="250042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4387514" y="3572400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13621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58284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58284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658284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02473" y="1225296"/>
            <a:ext cx="3411644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537654" y="1428453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37654" y="2500427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49621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41677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948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4908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278697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78695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2419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027912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02791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29480" y="982954"/>
            <a:ext cx="8084637" cy="891494"/>
          </a:xfrm>
        </p:spPr>
        <p:txBody>
          <a:bodyPr lIns="182880" tIns="0" rIns="182880" bIns="0" anchor="ctr"/>
          <a:lstStyle>
            <a:lvl1pPr marL="0" indent="0" algn="l"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3186119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1540964"/>
            <a:ext cx="3471862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1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2"/>
                </a:solidFill>
              </a:defRPr>
            </a:lvl1pPr>
            <a:lvl2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17145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647508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099" y="1371600"/>
            <a:ext cx="3200501" cy="1822450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9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795500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106730" y="1372045"/>
            <a:ext cx="3199070" cy="1822005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4224002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9017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2603002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2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4684105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736673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8051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670100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743323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1899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</p:spTree>
    <p:extLst>
      <p:ext uri="{BB962C8B-B14F-4D97-AF65-F5344CB8AC3E}">
        <p14:creationId xmlns:p14="http://schemas.microsoft.com/office/powerpoint/2010/main" val="3354825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383788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37654" y="1323108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446610" y="1175760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37654" y="2493001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446610" y="2345654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37654" y="3662894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446610" y="3515547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1407319" y="1268086"/>
            <a:ext cx="0" cy="75438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407319" y="2437979"/>
            <a:ext cx="0" cy="75438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407319" y="3607872"/>
            <a:ext cx="0" cy="75438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87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74394" y="1331223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21594" y="1282831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74394" y="2224555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321594" y="2176163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74394" y="3097698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321594" y="3049306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74394" y="3970841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321594" y="3922450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289447" y="1317121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289447" y="2210453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289447" y="3083596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289447" y="3956740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69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65807" y="1277562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66589" y="1259209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366589" y="1985239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6589" y="2676368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366589" y="3385850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371760" y="4092915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65807" y="2003592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Content Placeholder 11"/>
          <p:cNvSpPr>
            <a:spLocks noGrp="1"/>
          </p:cNvSpPr>
          <p:nvPr>
            <p:ph sz="quarter" idx="25" hasCustomPrompt="1"/>
          </p:nvPr>
        </p:nvSpPr>
        <p:spPr>
          <a:xfrm>
            <a:off x="665807" y="2694721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665807" y="3404203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665807" y="4111268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00163" y="1260417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300163" y="1986447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300163" y="2677576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300163" y="3387058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300163" y="4094123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4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998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6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119896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81856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68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63.xml"/><Relationship Id="rId42" Type="http://schemas.openxmlformats.org/officeDocument/2006/relationships/slideLayout" Target="../slideLayouts/slideLayout71.xml"/><Relationship Id="rId47" Type="http://schemas.openxmlformats.org/officeDocument/2006/relationships/slideLayout" Target="../slideLayouts/slideLayout76.xml"/><Relationship Id="rId50" Type="http://schemas.openxmlformats.org/officeDocument/2006/relationships/slideLayout" Target="../slideLayouts/slideLayout79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62.xml"/><Relationship Id="rId38" Type="http://schemas.openxmlformats.org/officeDocument/2006/relationships/slideLayout" Target="../slideLayouts/slideLayout67.xml"/><Relationship Id="rId46" Type="http://schemas.openxmlformats.org/officeDocument/2006/relationships/slideLayout" Target="../slideLayouts/slideLayout75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41" Type="http://schemas.openxmlformats.org/officeDocument/2006/relationships/slideLayout" Target="../slideLayouts/slideLayout70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61.xml"/><Relationship Id="rId37" Type="http://schemas.openxmlformats.org/officeDocument/2006/relationships/slideLayout" Target="../slideLayouts/slideLayout66.xml"/><Relationship Id="rId40" Type="http://schemas.openxmlformats.org/officeDocument/2006/relationships/slideLayout" Target="../slideLayouts/slideLayout69.xml"/><Relationship Id="rId45" Type="http://schemas.openxmlformats.org/officeDocument/2006/relationships/slideLayout" Target="../slideLayouts/slideLayout74.xml"/><Relationship Id="rId53" Type="http://schemas.microsoft.com/office/2007/relationships/hdphoto" Target="../media/hdphoto1.wdp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65.xml"/><Relationship Id="rId4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60.xml"/><Relationship Id="rId44" Type="http://schemas.openxmlformats.org/officeDocument/2006/relationships/slideLayout" Target="../slideLayouts/slideLayout73.xml"/><Relationship Id="rId52" Type="http://schemas.openxmlformats.org/officeDocument/2006/relationships/image" Target="../media/image14.png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64.xml"/><Relationship Id="rId43" Type="http://schemas.openxmlformats.org/officeDocument/2006/relationships/slideLayout" Target="../slideLayouts/slideLayout72.xml"/><Relationship Id="rId48" Type="http://schemas.openxmlformats.org/officeDocument/2006/relationships/slideLayout" Target="../slideLayouts/slideLayout77.xml"/><Relationship Id="rId8" Type="http://schemas.openxmlformats.org/officeDocument/2006/relationships/slideLayout" Target="../slideLayouts/slideLayout37.xml"/><Relationship Id="rId5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21.xml"/><Relationship Id="rId47" Type="http://schemas.openxmlformats.org/officeDocument/2006/relationships/slideLayout" Target="../slideLayouts/slideLayout126.xml"/><Relationship Id="rId50" Type="http://schemas.openxmlformats.org/officeDocument/2006/relationships/slideLayout" Target="../slideLayouts/slideLayout129.xml"/><Relationship Id="rId55" Type="http://schemas.microsoft.com/office/2007/relationships/hdphoto" Target="../media/hdphoto1.wdp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Relationship Id="rId46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08.xml"/><Relationship Id="rId41" Type="http://schemas.openxmlformats.org/officeDocument/2006/relationships/slideLayout" Target="../slideLayouts/slideLayout120.xml"/><Relationship Id="rId54" Type="http://schemas.openxmlformats.org/officeDocument/2006/relationships/image" Target="../media/image14.png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45" Type="http://schemas.openxmlformats.org/officeDocument/2006/relationships/slideLayout" Target="../slideLayouts/slideLayout124.xml"/><Relationship Id="rId53" Type="http://schemas.openxmlformats.org/officeDocument/2006/relationships/theme" Target="../theme/theme6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4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4" Type="http://schemas.openxmlformats.org/officeDocument/2006/relationships/slideLayout" Target="../slideLayouts/slideLayout123.xml"/><Relationship Id="rId52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22.xml"/><Relationship Id="rId48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87.xml"/><Relationship Id="rId51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3" r:id="rId9"/>
    <p:sldLayoutId id="2147483684" r:id="rId10"/>
    <p:sldLayoutId id="2147483685" r:id="rId11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89" y="1073176"/>
            <a:ext cx="8084228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889" y="37881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7"/>
            <a:ext cx="337368" cy="337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D86C4-E580-5349-83C6-9C49EFB04104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90" y="4638547"/>
            <a:ext cx="337368" cy="3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4" r:id="rId39"/>
    <p:sldLayoutId id="2147483735" r:id="rId40"/>
    <p:sldLayoutId id="2147483736" r:id="rId41"/>
    <p:sldLayoutId id="2147483737" r:id="rId42"/>
    <p:sldLayoutId id="2147483738" r:id="rId43"/>
    <p:sldLayoutId id="2147483739" r:id="rId44"/>
    <p:sldLayoutId id="2147483740" r:id="rId45"/>
    <p:sldLayoutId id="2147483741" r:id="rId46"/>
    <p:sldLayoutId id="2147483742" r:id="rId47"/>
    <p:sldLayoutId id="2147483743" r:id="rId48"/>
    <p:sldLayoutId id="2147483744" r:id="rId49"/>
    <p:sldLayoutId id="2147483745" r:id="rId5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ctr" defTabSz="439502" rtl="0" eaLnBrk="1" latinLnBrk="0" hangingPunct="1">
        <a:lnSpc>
          <a:spcPct val="85000"/>
        </a:lnSpc>
        <a:spcBef>
          <a:spcPct val="0"/>
        </a:spcBef>
        <a:buNone/>
        <a:defRPr sz="27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42863" indent="-42863" algn="l" defTabSz="439502" rtl="0" eaLnBrk="1" latinLnBrk="0" hangingPunct="1">
        <a:lnSpc>
          <a:spcPct val="100000"/>
        </a:lnSpc>
        <a:spcBef>
          <a:spcPts val="1350"/>
        </a:spcBef>
        <a:buClrTx/>
        <a:buSzPct val="75000"/>
        <a:buFont typeface="Myriad Pro" panose="020B0503030403020204" pitchFamily="34" charset="0"/>
        <a:buChar char=" "/>
        <a:defRPr sz="18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439502" indent="-216698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-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662306" indent="-215174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•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900113" indent="-238125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Wingdings" panose="05000000000000000000" pitchFamily="2" charset="2"/>
        <a:buChar char="§"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028700" indent="-205979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289447" indent="-219075" algn="l" defTabSz="439502" rtl="0" eaLnBrk="1" latinLnBrk="0" hangingPunct="1">
        <a:spcBef>
          <a:spcPts val="336"/>
        </a:spcBef>
        <a:buClr>
          <a:schemeClr val="tx1"/>
        </a:buClr>
        <a:buSzPct val="70000"/>
        <a:buFont typeface="Montserrat"/>
        <a:buChar char=" "/>
        <a:defRPr lang="en-US" sz="18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1502569" indent="-216694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1714500" indent="-211931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1928813" indent="-214313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02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05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0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1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513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016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1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021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89" y="1073176"/>
            <a:ext cx="8084228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889" y="37881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4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7"/>
            <a:ext cx="337368" cy="3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96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  <p:sldLayoutId id="2147483767" r:id="rId21"/>
    <p:sldLayoutId id="2147483768" r:id="rId22"/>
    <p:sldLayoutId id="2147483769" r:id="rId23"/>
    <p:sldLayoutId id="2147483770" r:id="rId24"/>
    <p:sldLayoutId id="2147483771" r:id="rId25"/>
    <p:sldLayoutId id="2147483772" r:id="rId26"/>
    <p:sldLayoutId id="2147483773" r:id="rId27"/>
    <p:sldLayoutId id="2147483774" r:id="rId28"/>
    <p:sldLayoutId id="2147483775" r:id="rId29"/>
    <p:sldLayoutId id="2147483776" r:id="rId30"/>
    <p:sldLayoutId id="2147483777" r:id="rId31"/>
    <p:sldLayoutId id="2147483778" r:id="rId32"/>
    <p:sldLayoutId id="2147483779" r:id="rId33"/>
    <p:sldLayoutId id="2147483780" r:id="rId34"/>
    <p:sldLayoutId id="2147483781" r:id="rId35"/>
    <p:sldLayoutId id="2147483782" r:id="rId36"/>
    <p:sldLayoutId id="2147483783" r:id="rId37"/>
    <p:sldLayoutId id="2147483784" r:id="rId38"/>
    <p:sldLayoutId id="2147483785" r:id="rId39"/>
    <p:sldLayoutId id="2147483786" r:id="rId40"/>
    <p:sldLayoutId id="2147483787" r:id="rId41"/>
    <p:sldLayoutId id="2147483788" r:id="rId42"/>
    <p:sldLayoutId id="2147483789" r:id="rId43"/>
    <p:sldLayoutId id="2147483790" r:id="rId44"/>
    <p:sldLayoutId id="2147483791" r:id="rId45"/>
    <p:sldLayoutId id="2147483792" r:id="rId46"/>
    <p:sldLayoutId id="2147483793" r:id="rId47"/>
    <p:sldLayoutId id="2147483794" r:id="rId48"/>
    <p:sldLayoutId id="2147483795" r:id="rId49"/>
    <p:sldLayoutId id="2147483796" r:id="rId50"/>
    <p:sldLayoutId id="2147483797" r:id="rId51"/>
    <p:sldLayoutId id="2147483798" r:id="rId5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ctr" defTabSz="439502" rtl="0" eaLnBrk="1" latinLnBrk="0" hangingPunct="1">
        <a:lnSpc>
          <a:spcPct val="85000"/>
        </a:lnSpc>
        <a:spcBef>
          <a:spcPct val="0"/>
        </a:spcBef>
        <a:buNone/>
        <a:defRPr sz="27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42863" indent="-42863" algn="l" defTabSz="439502" rtl="0" eaLnBrk="1" latinLnBrk="0" hangingPunct="1">
        <a:lnSpc>
          <a:spcPct val="100000"/>
        </a:lnSpc>
        <a:spcBef>
          <a:spcPts val="1350"/>
        </a:spcBef>
        <a:buClrTx/>
        <a:buSzPct val="75000"/>
        <a:buFont typeface="Myriad Pro" panose="020B0503030403020204" pitchFamily="34" charset="0"/>
        <a:buChar char=" "/>
        <a:defRPr sz="18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439502" indent="-216698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-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662306" indent="-215174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•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900113" indent="-238125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Wingdings" panose="05000000000000000000" pitchFamily="2" charset="2"/>
        <a:buChar char="§"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028700" indent="-205979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289447" indent="-219075" algn="l" defTabSz="439502" rtl="0" eaLnBrk="1" latinLnBrk="0" hangingPunct="1">
        <a:spcBef>
          <a:spcPts val="336"/>
        </a:spcBef>
        <a:buClr>
          <a:schemeClr val="tx1"/>
        </a:buClr>
        <a:buSzPct val="70000"/>
        <a:buFont typeface="Montserrat"/>
        <a:buChar char=" "/>
        <a:defRPr lang="en-US" sz="18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1502569" indent="-216694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1714500" indent="-211931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1928813" indent="-214313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02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05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0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1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513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016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1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021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cosmos+db+icon&amp;id=986FEF9FDC8A54C026C7086B19875C97D914C5FF&amp;FORM=IQFRBA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Common Cloud Operations in Microsoft Azure and AWS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9EAA23-8C50-4058-BDE5-3717B938A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266" y="2114550"/>
            <a:ext cx="1915583" cy="114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104635-8B9D-4196-9AAC-91678B563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1562100"/>
            <a:ext cx="2025650" cy="20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39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821977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FCE91-1C29-4EEA-9CD8-0BA1E4792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760" y="2870200"/>
            <a:ext cx="1567005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11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635B2B-2D98-422A-834A-DEC5D221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Magic Quadrant 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7C2DB-2F18-4D7B-BEC6-50892335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277" y="870855"/>
            <a:ext cx="4233447" cy="4272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9ABF90-746E-4843-9468-492392C05DDA}"/>
              </a:ext>
            </a:extLst>
          </p:cNvPr>
          <p:cNvSpPr txBox="1"/>
          <p:nvPr/>
        </p:nvSpPr>
        <p:spPr>
          <a:xfrm>
            <a:off x="0" y="4889585"/>
            <a:ext cx="2340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srgbClr val="0070C0"/>
                </a:solidFill>
                <a:latin typeface="Gotham Medium"/>
              </a:rPr>
              <a:t>https://timw.info/ea056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23F5A6-DA54-494B-89DD-DCA6305F389C}"/>
              </a:ext>
            </a:extLst>
          </p:cNvPr>
          <p:cNvSpPr/>
          <p:nvPr/>
        </p:nvSpPr>
        <p:spPr>
          <a:xfrm>
            <a:off x="5543550" y="1390650"/>
            <a:ext cx="666750" cy="666750"/>
          </a:xfrm>
          <a:prstGeom prst="ellipse">
            <a:avLst/>
          </a:prstGeom>
          <a:noFill/>
          <a:ln w="76200">
            <a:solidFill>
              <a:srgbClr val="EF424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D3CAC8-9B69-4743-BC4D-692C7677D17C}"/>
              </a:ext>
            </a:extLst>
          </p:cNvPr>
          <p:cNvSpPr/>
          <p:nvPr/>
        </p:nvSpPr>
        <p:spPr>
          <a:xfrm>
            <a:off x="5210175" y="2057400"/>
            <a:ext cx="666750" cy="666750"/>
          </a:xfrm>
          <a:prstGeom prst="ellipse">
            <a:avLst/>
          </a:prstGeom>
          <a:noFill/>
          <a:ln w="76200">
            <a:solidFill>
              <a:srgbClr val="EF424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911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B231C-B993-4D51-8CC0-543F7D8F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and Market Share (ZDNet)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9C698C-2FD4-4094-8068-DD1013186503}"/>
              </a:ext>
            </a:extLst>
          </p:cNvPr>
          <p:cNvGrpSpPr/>
          <p:nvPr/>
        </p:nvGrpSpPr>
        <p:grpSpPr>
          <a:xfrm>
            <a:off x="1153569" y="1088940"/>
            <a:ext cx="9532212" cy="4054560"/>
            <a:chOff x="830215" y="1373347"/>
            <a:chExt cx="10971406" cy="466672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B9CC18A-E2A4-4160-AA73-97CDCBF9AC5A}"/>
                </a:ext>
              </a:extLst>
            </p:cNvPr>
            <p:cNvGrpSpPr/>
            <p:nvPr/>
          </p:nvGrpSpPr>
          <p:grpSpPr>
            <a:xfrm>
              <a:off x="830215" y="1375444"/>
              <a:ext cx="10813458" cy="4664629"/>
              <a:chOff x="830215" y="1375444"/>
              <a:chExt cx="10813458" cy="4664629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50811C4F-5B13-4D96-B634-B82606DD9C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215" y="1375444"/>
                <a:ext cx="10813458" cy="46646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286B08E-4320-47CC-A992-2BA8D2025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629" y="5301394"/>
                <a:ext cx="9607610" cy="638095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A343EC-0BA7-465D-8763-607673B19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4826" y="1373347"/>
              <a:ext cx="3286795" cy="40039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61D7D89-EE4F-4A06-8E3B-770C82696DDC}"/>
              </a:ext>
            </a:extLst>
          </p:cNvPr>
          <p:cNvSpPr txBox="1"/>
          <p:nvPr/>
        </p:nvSpPr>
        <p:spPr>
          <a:xfrm>
            <a:off x="0" y="4857751"/>
            <a:ext cx="310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srgbClr val="0070C0"/>
                </a:solidFill>
                <a:latin typeface="Gotham Medium"/>
              </a:rPr>
              <a:t>https://timw.info/fa5a6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0EBDC-330A-4ECB-85F0-0E4BDFC817C2}"/>
              </a:ext>
            </a:extLst>
          </p:cNvPr>
          <p:cNvSpPr/>
          <p:nvPr/>
        </p:nvSpPr>
        <p:spPr>
          <a:xfrm>
            <a:off x="1195633" y="2266950"/>
            <a:ext cx="6634505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7498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 - Timeline</a:t>
            </a:r>
          </a:p>
        </p:txBody>
      </p:sp>
      <p:sp>
        <p:nvSpPr>
          <p:cNvPr id="26" name="L-Shape 25"/>
          <p:cNvSpPr/>
          <p:nvPr/>
        </p:nvSpPr>
        <p:spPr>
          <a:xfrm rot="5400000">
            <a:off x="377915" y="3173897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259675" y="3526062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March 2006: Launch, S3</a:t>
            </a:r>
          </a:p>
        </p:txBody>
      </p:sp>
      <p:sp>
        <p:nvSpPr>
          <p:cNvPr id="28" name="Isosceles Triangle 27"/>
          <p:cNvSpPr/>
          <p:nvPr/>
        </p:nvSpPr>
        <p:spPr>
          <a:xfrm>
            <a:off x="1123003" y="3087121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L-Shape 28"/>
          <p:cNvSpPr/>
          <p:nvPr/>
        </p:nvSpPr>
        <p:spPr>
          <a:xfrm rot="5400000">
            <a:off x="1680584" y="2851550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>
            <a:off x="1562344" y="3203715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Aug 2006: EC2</a:t>
            </a:r>
          </a:p>
        </p:txBody>
      </p:sp>
      <p:sp>
        <p:nvSpPr>
          <p:cNvPr id="31" name="Isosceles Triangle 30"/>
          <p:cNvSpPr/>
          <p:nvPr/>
        </p:nvSpPr>
        <p:spPr>
          <a:xfrm>
            <a:off x="2425672" y="2764774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L-Shape 31"/>
          <p:cNvSpPr/>
          <p:nvPr/>
        </p:nvSpPr>
        <p:spPr>
          <a:xfrm rot="5400000">
            <a:off x="2983254" y="2529203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Freeform 32"/>
          <p:cNvSpPr/>
          <p:nvPr/>
        </p:nvSpPr>
        <p:spPr>
          <a:xfrm>
            <a:off x="2865013" y="2881368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Aug 2008: EBS</a:t>
            </a:r>
          </a:p>
        </p:txBody>
      </p:sp>
      <p:sp>
        <p:nvSpPr>
          <p:cNvPr id="34" name="Isosceles Triangle 33"/>
          <p:cNvSpPr/>
          <p:nvPr/>
        </p:nvSpPr>
        <p:spPr>
          <a:xfrm>
            <a:off x="3728341" y="2442427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L-Shape 34"/>
          <p:cNvSpPr/>
          <p:nvPr/>
        </p:nvSpPr>
        <p:spPr>
          <a:xfrm rot="5400000">
            <a:off x="4285923" y="2206857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Freeform 35"/>
          <p:cNvSpPr/>
          <p:nvPr/>
        </p:nvSpPr>
        <p:spPr>
          <a:xfrm>
            <a:off x="4167682" y="2559021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Nov 2008: CloudFront CDN</a:t>
            </a:r>
          </a:p>
        </p:txBody>
      </p:sp>
      <p:sp>
        <p:nvSpPr>
          <p:cNvPr id="37" name="Isosceles Triangle 36"/>
          <p:cNvSpPr/>
          <p:nvPr/>
        </p:nvSpPr>
        <p:spPr>
          <a:xfrm>
            <a:off x="5031010" y="2120080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L-Shape 37"/>
          <p:cNvSpPr/>
          <p:nvPr/>
        </p:nvSpPr>
        <p:spPr>
          <a:xfrm rot="5400000">
            <a:off x="5588592" y="1884510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Freeform 38"/>
          <p:cNvSpPr/>
          <p:nvPr/>
        </p:nvSpPr>
        <p:spPr>
          <a:xfrm>
            <a:off x="5470353" y="2236674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Oct 2009: RDS</a:t>
            </a:r>
          </a:p>
        </p:txBody>
      </p:sp>
      <p:sp>
        <p:nvSpPr>
          <p:cNvPr id="40" name="Isosceles Triangle 39"/>
          <p:cNvSpPr/>
          <p:nvPr/>
        </p:nvSpPr>
        <p:spPr>
          <a:xfrm>
            <a:off x="6333681" y="1797735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L-Shape 40"/>
          <p:cNvSpPr/>
          <p:nvPr/>
        </p:nvSpPr>
        <p:spPr>
          <a:xfrm rot="5400000">
            <a:off x="6891261" y="1562163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2" name="Freeform 41"/>
          <p:cNvSpPr/>
          <p:nvPr/>
        </p:nvSpPr>
        <p:spPr>
          <a:xfrm>
            <a:off x="6773022" y="1914328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Jan 2012: DynamoDB</a:t>
            </a:r>
          </a:p>
        </p:txBody>
      </p:sp>
      <p:sp>
        <p:nvSpPr>
          <p:cNvPr id="43" name="Isosceles Triangle 42"/>
          <p:cNvSpPr/>
          <p:nvPr/>
        </p:nvSpPr>
        <p:spPr>
          <a:xfrm>
            <a:off x="7636350" y="1475388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L-Shape 43"/>
          <p:cNvSpPr/>
          <p:nvPr/>
        </p:nvSpPr>
        <p:spPr>
          <a:xfrm rot="5400000">
            <a:off x="8193930" y="1239816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8075692" y="1591981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April 2015: Machine learning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78" y="4535679"/>
            <a:ext cx="647619" cy="58095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586" y="4587604"/>
            <a:ext cx="1188650" cy="49580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66" y="3597306"/>
            <a:ext cx="1360276" cy="88795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A4E677A-3A02-4950-9522-C2E59D755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586" y="4435653"/>
            <a:ext cx="1230607" cy="6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8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3" grpId="0"/>
      <p:bldP spid="36" grpId="0"/>
      <p:bldP spid="39" grpId="0"/>
      <p:bldP spid="42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- Timeline</a:t>
            </a:r>
          </a:p>
        </p:txBody>
      </p:sp>
      <p:sp>
        <p:nvSpPr>
          <p:cNvPr id="5" name="L-Shape 4"/>
          <p:cNvSpPr/>
          <p:nvPr/>
        </p:nvSpPr>
        <p:spPr>
          <a:xfrm rot="5400000">
            <a:off x="418151" y="3020477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 5"/>
          <p:cNvSpPr/>
          <p:nvPr/>
        </p:nvSpPr>
        <p:spPr>
          <a:xfrm>
            <a:off x="279907" y="3432223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Oct 2008: Initial announcement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1289298" y="2919021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L-Shape 7"/>
          <p:cNvSpPr/>
          <p:nvPr/>
        </p:nvSpPr>
        <p:spPr>
          <a:xfrm rot="5400000">
            <a:off x="1941211" y="2643594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 8"/>
          <p:cNvSpPr/>
          <p:nvPr/>
        </p:nvSpPr>
        <p:spPr>
          <a:xfrm>
            <a:off x="1802968" y="3055340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Mar 2009: SQL Azure; websites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2812359" y="2542139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L-Shape 10"/>
          <p:cNvSpPr/>
          <p:nvPr/>
        </p:nvSpPr>
        <p:spPr>
          <a:xfrm rot="5400000">
            <a:off x="3464272" y="2266711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 11"/>
          <p:cNvSpPr/>
          <p:nvPr/>
        </p:nvSpPr>
        <p:spPr>
          <a:xfrm>
            <a:off x="3326029" y="2678457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Nov 2009: PHP, Java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4335419" y="2165256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L-Shape 13"/>
          <p:cNvSpPr/>
          <p:nvPr/>
        </p:nvSpPr>
        <p:spPr>
          <a:xfrm rot="5400000">
            <a:off x="4987332" y="1889828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>
            <a:off x="4849089" y="2301575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Feb 2010: Commercial availability</a:t>
            </a:r>
          </a:p>
        </p:txBody>
      </p:sp>
      <p:sp>
        <p:nvSpPr>
          <p:cNvPr id="16" name="Isosceles Triangle 15"/>
          <p:cNvSpPr/>
          <p:nvPr/>
        </p:nvSpPr>
        <p:spPr>
          <a:xfrm>
            <a:off x="5858478" y="1788372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L-Shape 16"/>
          <p:cNvSpPr/>
          <p:nvPr/>
        </p:nvSpPr>
        <p:spPr>
          <a:xfrm rot="5400000">
            <a:off x="6510393" y="1512945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 17"/>
          <p:cNvSpPr/>
          <p:nvPr/>
        </p:nvSpPr>
        <p:spPr>
          <a:xfrm>
            <a:off x="6372148" y="1924691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June 2012: Websites, VMs, new portal</a:t>
            </a:r>
          </a:p>
        </p:txBody>
      </p:sp>
      <p:sp>
        <p:nvSpPr>
          <p:cNvPr id="19" name="Isosceles Triangle 18"/>
          <p:cNvSpPr/>
          <p:nvPr/>
        </p:nvSpPr>
        <p:spPr>
          <a:xfrm>
            <a:off x="7381539" y="1411491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L-Shape 19"/>
          <p:cNvSpPr/>
          <p:nvPr/>
        </p:nvSpPr>
        <p:spPr>
          <a:xfrm rot="5400000">
            <a:off x="8033453" y="1136063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7895209" y="1547809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April 2014: Rename to Microsoft Azure; Azure Resource Manager (ARM)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78" y="4535679"/>
            <a:ext cx="647619" cy="5809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586" y="4587604"/>
            <a:ext cx="1188650" cy="495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01" y="3392130"/>
            <a:ext cx="1398001" cy="139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A3C18A-5062-457C-BD92-0F7E17AF1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586" y="4435653"/>
            <a:ext cx="1230607" cy="6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5" grpId="0"/>
      <p:bldP spid="18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 fontScale="55000" lnSpcReduction="20000"/>
          </a:bodyPr>
          <a:lstStyle/>
          <a:p>
            <a:pPr>
              <a:spcBef>
                <a:spcPts val="450"/>
              </a:spcBef>
            </a:pPr>
            <a:r>
              <a:rPr lang="en-US" sz="3300" dirty="0">
                <a:solidFill>
                  <a:schemeClr val="accent2"/>
                </a:solidFill>
              </a:rPr>
              <a:t>JSON Templates</a:t>
            </a:r>
          </a:p>
          <a:p>
            <a:pPr>
              <a:spcBef>
                <a:spcPts val="750"/>
              </a:spcBef>
            </a:pPr>
            <a:r>
              <a:rPr lang="en-US" sz="21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ARM templates/AWS </a:t>
            </a:r>
            <a:r>
              <a:rPr lang="en-US" sz="21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CloudFormation</a:t>
            </a:r>
            <a:r>
              <a:rPr lang="en-US" sz="21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 fontScale="92500"/>
          </a:bodyPr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accent2"/>
                </a:solidFill>
              </a:rPr>
              <a:t>PowerShell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 PowerShell/AWS Tools for PowerShell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 fontScale="85000" lnSpcReduction="10000"/>
          </a:bodyPr>
          <a:lstStyle/>
          <a:p>
            <a:pPr>
              <a:spcBef>
                <a:spcPts val="450"/>
              </a:spcBef>
            </a:pPr>
            <a:r>
              <a:rPr lang="en-US" sz="2550" dirty="0">
                <a:solidFill>
                  <a:schemeClr val="accent2"/>
                </a:solidFill>
              </a:rPr>
              <a:t>CLI</a:t>
            </a:r>
          </a:p>
          <a:p>
            <a:pPr>
              <a:spcBef>
                <a:spcPts val="750"/>
              </a:spcBef>
            </a:pPr>
            <a:r>
              <a:rPr lang="en-US" sz="2025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 CLI/AWS CLI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accent2"/>
                </a:solidFill>
              </a:rPr>
              <a:t>REST APIs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Azure/AWS SDKs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accent2"/>
                </a:solidFill>
              </a:rPr>
              <a:t>Web Portal</a:t>
            </a:r>
          </a:p>
          <a:p>
            <a:pPr>
              <a:spcBef>
                <a:spcPts val="750"/>
              </a:spcBef>
            </a:pPr>
            <a:r>
              <a:rPr lang="en-US" sz="1425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 Portal/AWS Management Console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Interfaces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78" y="4535679"/>
            <a:ext cx="647619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0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19F428-AE50-48E5-B58B-01D09BE679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r>
              <a:rPr lang="en-US" dirty="0"/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285C31-9A21-4BCF-BF44-F5ACC26984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C32D3E8-2133-4C74-80E2-6AEAED70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Management Portals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4D936D-DD2C-4513-89BE-79161062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227" y="1774090"/>
            <a:ext cx="3671460" cy="29888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6AF45-F6A0-4650-9184-F9119AA5F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15" y="1774090"/>
            <a:ext cx="3671460" cy="2988827"/>
          </a:xfrm>
          <a:prstGeom prst="rect">
            <a:avLst/>
          </a:prstGeom>
        </p:spPr>
      </p:pic>
      <p:pic>
        <p:nvPicPr>
          <p:cNvPr id="3074" name="Picture 2" descr="aws_console_app_v1.11_android">
            <a:extLst>
              <a:ext uri="{FF2B5EF4-FFF2-40B4-BE49-F238E27FC236}">
                <a16:creationId xmlns:a16="http://schemas.microsoft.com/office/drawing/2014/main" id="{1F0FADF9-8315-459F-B2CF-E2C73BA49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968" y="1713380"/>
            <a:ext cx="1859978" cy="317718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Image result for azure portal mobile app">
            <a:extLst>
              <a:ext uri="{FF2B5EF4-FFF2-40B4-BE49-F238E27FC236}">
                <a16:creationId xmlns:a16="http://schemas.microsoft.com/office/drawing/2014/main" id="{9B57CBD5-6CB0-4744-A407-151EE105C3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srgbClr val="404040"/>
              </a:solidFill>
              <a:latin typeface="Gotham Medium"/>
            </a:endParaRPr>
          </a:p>
        </p:txBody>
      </p:sp>
      <p:pic>
        <p:nvPicPr>
          <p:cNvPr id="3078" name="Picture 6" descr="Image result for azure portal mobile app">
            <a:extLst>
              <a:ext uri="{FF2B5EF4-FFF2-40B4-BE49-F238E27FC236}">
                <a16:creationId xmlns:a16="http://schemas.microsoft.com/office/drawing/2014/main" id="{FED2A08D-771C-4519-94C4-1DC147CDF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15" y="1650206"/>
            <a:ext cx="1558126" cy="323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8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96" y="861869"/>
            <a:ext cx="2038653" cy="156700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82C42AB-0A96-4FA5-A7CE-161D7D376E55}"/>
              </a:ext>
            </a:extLst>
          </p:cNvPr>
          <p:cNvGrpSpPr/>
          <p:nvPr/>
        </p:nvGrpSpPr>
        <p:grpSpPr>
          <a:xfrm>
            <a:off x="6302803" y="2571750"/>
            <a:ext cx="2454492" cy="1567005"/>
            <a:chOff x="5763053" y="2705100"/>
            <a:chExt cx="2454492" cy="1567005"/>
          </a:xfrm>
        </p:grpSpPr>
        <p:pic>
          <p:nvPicPr>
            <p:cNvPr id="1026" name="Picture 2" descr="Image result for microsoft mvp logo">
              <a:extLst>
                <a:ext uri="{FF2B5EF4-FFF2-40B4-BE49-F238E27FC236}">
                  <a16:creationId xmlns:a16="http://schemas.microsoft.com/office/drawing/2014/main" id="{85B2107A-E062-439D-8C3B-70BE3E8D3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3053" y="2798039"/>
              <a:ext cx="828675" cy="1381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DA2360-6359-4DBA-9A49-7DF447FE1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0540" y="2705100"/>
              <a:ext cx="1567005" cy="1567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“It’s a pretty level playing field with management/API tools.”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1D469D-EACD-4D6B-BCC2-DD59AF77EAE2}"/>
              </a:ext>
            </a:extLst>
          </p:cNvPr>
          <p:cNvSpPr/>
          <p:nvPr/>
        </p:nvSpPr>
        <p:spPr>
          <a:xfrm>
            <a:off x="3682890" y="3490626"/>
            <a:ext cx="4661981" cy="85026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Both vendors’ services are REST APIs</a:t>
            </a:r>
          </a:p>
        </p:txBody>
      </p:sp>
    </p:spTree>
    <p:extLst>
      <p:ext uri="{BB962C8B-B14F-4D97-AF65-F5344CB8AC3E}">
        <p14:creationId xmlns:p14="http://schemas.microsoft.com/office/powerpoint/2010/main" val="336629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BD34FE-A980-43AF-99D4-AF9739A0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1355D4-FA70-40F8-8668-9056BE759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93" y="983762"/>
            <a:ext cx="7645018" cy="37604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482173-5B3E-4F2F-A2E7-276BFAACC10D}"/>
              </a:ext>
            </a:extLst>
          </p:cNvPr>
          <p:cNvSpPr txBox="1"/>
          <p:nvPr/>
        </p:nvSpPr>
        <p:spPr>
          <a:xfrm>
            <a:off x="0" y="4797251"/>
            <a:ext cx="541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0070C0"/>
                </a:solidFill>
                <a:latin typeface="Gotham Medium"/>
              </a:rPr>
              <a:t>cloudharmony.com</a:t>
            </a:r>
          </a:p>
        </p:txBody>
      </p:sp>
    </p:spTree>
    <p:extLst>
      <p:ext uri="{BB962C8B-B14F-4D97-AF65-F5344CB8AC3E}">
        <p14:creationId xmlns:p14="http://schemas.microsoft.com/office/powerpoint/2010/main" val="1710559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4A2A-C919-4D2D-8A7E-8E59128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BFFA5B-6874-462E-AF9D-FD121A9B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90" y="968137"/>
            <a:ext cx="7157621" cy="27417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A66373-F4A9-4A0A-A6B3-0D2650462FFD}"/>
              </a:ext>
            </a:extLst>
          </p:cNvPr>
          <p:cNvSpPr/>
          <p:nvPr/>
        </p:nvSpPr>
        <p:spPr>
          <a:xfrm>
            <a:off x="1978819" y="3908839"/>
            <a:ext cx="5186363" cy="400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Availability zones are new-</a:t>
            </a:r>
            <a:r>
              <a:rPr lang="en-US" sz="1500" dirty="0" err="1">
                <a:solidFill>
                  <a:srgbClr val="FFFFFF"/>
                </a:solidFill>
                <a:latin typeface="Gotham Medium"/>
              </a:rPr>
              <a:t>ish</a:t>
            </a:r>
            <a:r>
              <a:rPr lang="en-US" sz="1500" dirty="0">
                <a:solidFill>
                  <a:srgbClr val="FFFFFF"/>
                </a:solidFill>
                <a:latin typeface="Gotham Medium"/>
              </a:rPr>
              <a:t> Azure feature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C1303C-AE2C-4A86-8818-00655ED6966D}"/>
              </a:ext>
            </a:extLst>
          </p:cNvPr>
          <p:cNvSpPr/>
          <p:nvPr/>
        </p:nvSpPr>
        <p:spPr>
          <a:xfrm>
            <a:off x="1978819" y="4502182"/>
            <a:ext cx="5186363" cy="400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Only Azure has availability sets and paired regions</a:t>
            </a:r>
          </a:p>
        </p:txBody>
      </p:sp>
    </p:spTree>
    <p:extLst>
      <p:ext uri="{BB962C8B-B14F-4D97-AF65-F5344CB8AC3E}">
        <p14:creationId xmlns:p14="http://schemas.microsoft.com/office/powerpoint/2010/main" val="418168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“Historically, AWS tended to lead, and Azure tended to follow.”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529E78-C3BD-4BFB-B547-7AD5D72A1BC6}"/>
              </a:ext>
            </a:extLst>
          </p:cNvPr>
          <p:cNvSpPr/>
          <p:nvPr/>
        </p:nvSpPr>
        <p:spPr>
          <a:xfrm>
            <a:off x="3815674" y="3219318"/>
            <a:ext cx="4661981" cy="56734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Microsoft is now in full innovation mode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596A519-73E1-43E4-8E60-8643EFB2E304}"/>
              </a:ext>
            </a:extLst>
          </p:cNvPr>
          <p:cNvSpPr/>
          <p:nvPr/>
        </p:nvSpPr>
        <p:spPr>
          <a:xfrm>
            <a:off x="3815674" y="3995001"/>
            <a:ext cx="4661981" cy="56734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Good example: Azure Stack</a:t>
            </a:r>
          </a:p>
        </p:txBody>
      </p:sp>
    </p:spTree>
    <p:extLst>
      <p:ext uri="{BB962C8B-B14F-4D97-AF65-F5344CB8AC3E}">
        <p14:creationId xmlns:p14="http://schemas.microsoft.com/office/powerpoint/2010/main" val="35765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 see lots of ‘Azure for AWS professionals learning resources,’ but not the other way around.”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EB08D7C-44CB-408D-A90F-14DB52223D69}"/>
              </a:ext>
            </a:extLst>
          </p:cNvPr>
          <p:cNvSpPr/>
          <p:nvPr/>
        </p:nvSpPr>
        <p:spPr>
          <a:xfrm>
            <a:off x="3682890" y="3490626"/>
            <a:ext cx="4661981" cy="85026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Microsoft looks at “competitors” as potential business partners</a:t>
            </a:r>
          </a:p>
        </p:txBody>
      </p:sp>
    </p:spTree>
    <p:extLst>
      <p:ext uri="{BB962C8B-B14F-4D97-AF65-F5344CB8AC3E}">
        <p14:creationId xmlns:p14="http://schemas.microsoft.com/office/powerpoint/2010/main" val="315967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12985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80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9AFBCD-9EC0-47D0-A29E-89FCAB3B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 Account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244F00-1B19-4F46-8B13-F790F1CF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67" y="810725"/>
            <a:ext cx="5688667" cy="4249366"/>
          </a:xfrm>
          <a:prstGeom prst="rect">
            <a:avLst/>
          </a:prstGeom>
        </p:spPr>
      </p:pic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F32C7FD4-5E27-3A43-97ED-EE22B0E13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0" y="74263"/>
            <a:ext cx="1061909" cy="10619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41EE22F-26D3-459C-B5D8-56ABDF9750E5}"/>
              </a:ext>
            </a:extLst>
          </p:cNvPr>
          <p:cNvGrpSpPr/>
          <p:nvPr/>
        </p:nvGrpSpPr>
        <p:grpSpPr>
          <a:xfrm>
            <a:off x="6954389" y="190039"/>
            <a:ext cx="1971261" cy="830356"/>
            <a:chOff x="4917350" y="1622612"/>
            <a:chExt cx="2774368" cy="11071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CBEDEF-C036-46CF-B005-DE1D96A51798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S3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14710E1-D86B-4CB4-9DE5-8211B45E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069E37-01EE-4870-BD7C-D261CC98513C}"/>
              </a:ext>
            </a:extLst>
          </p:cNvPr>
          <p:cNvGrpSpPr/>
          <p:nvPr/>
        </p:nvGrpSpPr>
        <p:grpSpPr>
          <a:xfrm>
            <a:off x="6954389" y="1211742"/>
            <a:ext cx="1971261" cy="830356"/>
            <a:chOff x="4917350" y="1622612"/>
            <a:chExt cx="2774368" cy="11071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BFACCB-6387-48EB-8EBF-89EFDE321A4A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EBS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ACC2850-34A1-450A-851C-1BD7355DA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77FC8E-3EF8-45EB-8993-BBCDD130E8A7}"/>
              </a:ext>
            </a:extLst>
          </p:cNvPr>
          <p:cNvGrpSpPr/>
          <p:nvPr/>
        </p:nvGrpSpPr>
        <p:grpSpPr>
          <a:xfrm>
            <a:off x="6954389" y="2209887"/>
            <a:ext cx="1971261" cy="830356"/>
            <a:chOff x="4917350" y="1622612"/>
            <a:chExt cx="2774368" cy="110714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B12CEE-1FA5-45D1-8526-806A22DCF760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EFS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254290A-8237-44E6-8F3C-C0542F18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F57273-A8BB-4548-8D79-1E220E0396C0}"/>
              </a:ext>
            </a:extLst>
          </p:cNvPr>
          <p:cNvGrpSpPr/>
          <p:nvPr/>
        </p:nvGrpSpPr>
        <p:grpSpPr>
          <a:xfrm>
            <a:off x="6954389" y="3213252"/>
            <a:ext cx="1971261" cy="830356"/>
            <a:chOff x="4917350" y="1622612"/>
            <a:chExt cx="2774368" cy="11071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3A6E1E-0456-41CC-B4D9-8CF85C2DF7C1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SQS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25A652F-91B1-4231-9195-8612A24EE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1E3BED9-3A09-4443-8DA1-B59FC5C788F5}"/>
              </a:ext>
            </a:extLst>
          </p:cNvPr>
          <p:cNvSpPr/>
          <p:nvPr/>
        </p:nvSpPr>
        <p:spPr>
          <a:xfrm>
            <a:off x="3261049" y="3408006"/>
            <a:ext cx="3548921" cy="15745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37FDEF-47F6-444E-8BD9-91AF36C79D28}"/>
              </a:ext>
            </a:extLst>
          </p:cNvPr>
          <p:cNvSpPr/>
          <p:nvPr/>
        </p:nvSpPr>
        <p:spPr>
          <a:xfrm>
            <a:off x="191036" y="1312481"/>
            <a:ext cx="1327941" cy="76277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Managed disks</a:t>
            </a:r>
          </a:p>
        </p:txBody>
      </p:sp>
    </p:spTree>
    <p:extLst>
      <p:ext uri="{BB962C8B-B14F-4D97-AF65-F5344CB8AC3E}">
        <p14:creationId xmlns:p14="http://schemas.microsoft.com/office/powerpoint/2010/main" val="112482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 animBg="1"/>
      <p:bldP spid="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16471-ABD4-43F4-9FD0-B42C6F3FF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Microsoft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E4C5D-5291-41AC-A1CF-BDFF89492B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</a:p>
          <a:p>
            <a:r>
              <a:rPr lang="en-US" dirty="0"/>
              <a:t>Azure Database for MySQL</a:t>
            </a:r>
          </a:p>
          <a:p>
            <a:r>
              <a:rPr lang="en-US" dirty="0"/>
              <a:t>Azure Database for PostgreSQL</a:t>
            </a:r>
          </a:p>
          <a:p>
            <a:r>
              <a:rPr lang="en-US" dirty="0"/>
              <a:t>Azure SQL Database Managed Instance</a:t>
            </a:r>
          </a:p>
          <a:p>
            <a:r>
              <a:rPr lang="en-US" dirty="0"/>
              <a:t>Azure Cosmos DB</a:t>
            </a:r>
          </a:p>
          <a:p>
            <a:r>
              <a:rPr lang="en-US" dirty="0"/>
              <a:t>Azure Database Migration Service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8C8EC5-9EAF-444E-B55A-6E6D92196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02616-7D41-4570-8799-DFF1B16053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Relational Database Service (RDS)</a:t>
            </a:r>
          </a:p>
          <a:p>
            <a:r>
              <a:rPr lang="en-US" dirty="0"/>
              <a:t>DynamoDB, </a:t>
            </a:r>
            <a:r>
              <a:rPr lang="en-US" dirty="0" err="1"/>
              <a:t>SimpleDB</a:t>
            </a:r>
            <a:endParaRPr lang="en-US" dirty="0"/>
          </a:p>
          <a:p>
            <a:r>
              <a:rPr lang="en-US" dirty="0"/>
              <a:t>AWS Database Migration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8FD48-2AC0-4808-8833-F9B393D9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Options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FFF346-F51D-384F-80D2-B2F9C83C7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86" y="123825"/>
            <a:ext cx="921543" cy="921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8CB520-0B72-2E46-A88E-31C9DD057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996" y="25898"/>
            <a:ext cx="1158639" cy="11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3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CBC794-14D9-40A3-8F2E-8F099CBF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Shake-out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509B06-88BD-4E9B-8255-B5D1A1A39869}"/>
              </a:ext>
            </a:extLst>
          </p:cNvPr>
          <p:cNvGraphicFramePr>
            <a:graphicFrameLocks noGrp="1"/>
          </p:cNvGraphicFramePr>
          <p:nvPr/>
        </p:nvGraphicFramePr>
        <p:xfrm>
          <a:off x="1081204" y="1085338"/>
          <a:ext cx="6981593" cy="3689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198">
                  <a:extLst>
                    <a:ext uri="{9D8B030D-6E8A-4147-A177-3AD203B41FA5}">
                      <a16:colId xmlns:a16="http://schemas.microsoft.com/office/drawing/2014/main" val="3761135587"/>
                    </a:ext>
                  </a:extLst>
                </a:gridCol>
                <a:gridCol w="2327198">
                  <a:extLst>
                    <a:ext uri="{9D8B030D-6E8A-4147-A177-3AD203B41FA5}">
                      <a16:colId xmlns:a16="http://schemas.microsoft.com/office/drawing/2014/main" val="533657562"/>
                    </a:ext>
                  </a:extLst>
                </a:gridCol>
                <a:gridCol w="2327198">
                  <a:extLst>
                    <a:ext uri="{9D8B030D-6E8A-4147-A177-3AD203B41FA5}">
                      <a16:colId xmlns:a16="http://schemas.microsoft.com/office/drawing/2014/main" val="1265127230"/>
                    </a:ext>
                  </a:extLst>
                </a:gridCol>
              </a:tblGrid>
              <a:tr h="42056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Azure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AWS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05111147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VM disk storage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Managed disks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EBS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81248975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VM backup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 Backup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93706841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DR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ASR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73206663"/>
                  </a:ext>
                </a:extLst>
              </a:tr>
              <a:tr h="1093472">
                <a:tc>
                  <a:txBody>
                    <a:bodyPr/>
                    <a:lstStyle/>
                    <a:p>
                      <a:r>
                        <a:rPr lang="en-US" sz="1400" dirty="0"/>
                        <a:t>Block storage (including hot, cool, and cold tiers)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S3; Glacier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 Storage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20808104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Hybrid storage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Storage Gateway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StorSimple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8609070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Bulk data transfer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AWS Snowball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 Data Box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301691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E31C155-AD16-4DB2-AE6C-0272B338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5" y="188606"/>
            <a:ext cx="747277" cy="896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DC0512-0841-43F3-B93C-A9E8BF875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5" y="4122576"/>
            <a:ext cx="747276" cy="896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F29CC-E977-4247-BEAF-F964315A33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028" y="4364578"/>
            <a:ext cx="654728" cy="654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8875A-061A-4054-BBD7-1B4A85870F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38" y="191958"/>
            <a:ext cx="826518" cy="8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2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General comparisons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Compute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“One differentiator is that many businesses make their living with the AWS S3 APIs.”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</p:spTree>
    <p:extLst>
      <p:ext uri="{BB962C8B-B14F-4D97-AF65-F5344CB8AC3E}">
        <p14:creationId xmlns:p14="http://schemas.microsoft.com/office/powerpoint/2010/main" val="121714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“Microsoft gives you lots of built-in backup flexibility; AWS seems to leave DR to third-party partners.”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A6B262-CF01-489B-B52D-985017E56D44}"/>
              </a:ext>
            </a:extLst>
          </p:cNvPr>
          <p:cNvSpPr/>
          <p:nvPr/>
        </p:nvSpPr>
        <p:spPr>
          <a:xfrm>
            <a:off x="3682890" y="2989583"/>
            <a:ext cx="4661981" cy="79362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Microsoft focuses on end-to-end IaaS lifecycle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BC111E-7643-4201-974E-D74C05008B81}"/>
              </a:ext>
            </a:extLst>
          </p:cNvPr>
          <p:cNvSpPr/>
          <p:nvPr/>
        </p:nvSpPr>
        <p:spPr>
          <a:xfrm>
            <a:off x="3682890" y="4029587"/>
            <a:ext cx="4661981" cy="79362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AWS focuses on exposing APIs to developers</a:t>
            </a:r>
          </a:p>
        </p:txBody>
      </p:sp>
    </p:spTree>
    <p:extLst>
      <p:ext uri="{BB962C8B-B14F-4D97-AF65-F5344CB8AC3E}">
        <p14:creationId xmlns:p14="http://schemas.microsoft.com/office/powerpoint/2010/main" val="39838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Azure SQL Database</a:t>
            </a:r>
          </a:p>
          <a:p>
            <a:r>
              <a:rPr lang="en-US" sz="2100" dirty="0"/>
              <a:t>Azure SQL DB Managed Instance</a:t>
            </a:r>
          </a:p>
          <a:p>
            <a:r>
              <a:rPr lang="en-US" sz="2100" dirty="0"/>
              <a:t>Azure DB for MySQL</a:t>
            </a:r>
          </a:p>
          <a:p>
            <a:r>
              <a:rPr lang="en-US" sz="2100" dirty="0"/>
              <a:t>Azure DB for PostgreSQL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RDS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Amazon Aurora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PostgreSQL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MySQL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MariaDB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Oracle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SQL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E9FF3-AFFB-47FA-8271-72E911EDE3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936" y="4117979"/>
            <a:ext cx="753367" cy="871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A73E16-E6F9-4D00-8D2C-D54F82A2E9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5" y="262221"/>
            <a:ext cx="937929" cy="9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06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Cosmos DB (Multi-model)</a:t>
            </a:r>
          </a:p>
          <a:p>
            <a:r>
              <a:rPr lang="en-US" sz="2100" dirty="0"/>
              <a:t>Azure Redis Cache</a:t>
            </a:r>
          </a:p>
          <a:p>
            <a:endParaRPr lang="en-US" sz="2100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Dynamo DB (document)</a:t>
            </a:r>
          </a:p>
          <a:p>
            <a:r>
              <a:rPr lang="en-US" sz="2100" dirty="0" err="1"/>
              <a:t>SimpleDB</a:t>
            </a:r>
            <a:r>
              <a:rPr lang="en-US" sz="2100" dirty="0"/>
              <a:t> (key-value)</a:t>
            </a:r>
          </a:p>
          <a:p>
            <a:r>
              <a:rPr lang="en-US" sz="2100" dirty="0" err="1"/>
              <a:t>ElastiCache</a:t>
            </a:r>
            <a:endParaRPr lang="en-US" sz="2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Non-Relational Databases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07A3580-164A-464B-9832-03A38FBA9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311" y="148577"/>
            <a:ext cx="809602" cy="896791"/>
          </a:xfrm>
          <a:prstGeom prst="rect">
            <a:avLst/>
          </a:prstGeom>
        </p:spPr>
      </p:pic>
      <p:pic>
        <p:nvPicPr>
          <p:cNvPr id="1026" name="Picture 2" descr="Image result for cosmos db icon">
            <a:hlinkClick r:id="rId3" tooltip="Search images of cosmos db icon"/>
            <a:extLst>
              <a:ext uri="{FF2B5EF4-FFF2-40B4-BE49-F238E27FC236}">
                <a16:creationId xmlns:a16="http://schemas.microsoft.com/office/drawing/2014/main" id="{6BCF39A4-7730-4965-B983-50387825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3" y="4176711"/>
            <a:ext cx="1656928" cy="89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526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SQL Data Warehouse</a:t>
            </a:r>
          </a:p>
          <a:p>
            <a:r>
              <a:rPr lang="en-US" sz="2100" dirty="0"/>
              <a:t>HDInsight</a:t>
            </a:r>
          </a:p>
          <a:p>
            <a:r>
              <a:rPr lang="en-US" sz="2100" dirty="0"/>
              <a:t>Data Factory</a:t>
            </a:r>
          </a:p>
          <a:p>
            <a:r>
              <a:rPr lang="en-US" sz="2100" dirty="0"/>
              <a:t>Data Lake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Redshift</a:t>
            </a:r>
          </a:p>
          <a:p>
            <a:r>
              <a:rPr lang="en-US" sz="2100" dirty="0"/>
              <a:t>Elastic MapReduce (EMR)</a:t>
            </a:r>
          </a:p>
          <a:p>
            <a:r>
              <a:rPr lang="en-US" sz="2100" dirty="0"/>
              <a:t>Data Pipeline</a:t>
            </a:r>
          </a:p>
          <a:p>
            <a:r>
              <a:rPr lang="en-US" sz="2100" dirty="0"/>
              <a:t>Kinesis Analytics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77E21A-12B8-4684-BFCE-E7D5C7550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984" y="3948882"/>
            <a:ext cx="895956" cy="985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2E0072-6EB4-4C33-A46C-300A1DB55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90" y="3906161"/>
            <a:ext cx="1070993" cy="10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00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80914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43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BBB4-A7B4-4160-ADF0-95CC5C85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EC2 vs. Azure VM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3F0C5-8163-4533-AA3E-71FDFC8CAB69}"/>
              </a:ext>
            </a:extLst>
          </p:cNvPr>
          <p:cNvSpPr txBox="1"/>
          <p:nvPr/>
        </p:nvSpPr>
        <p:spPr>
          <a:xfrm>
            <a:off x="100361" y="4834054"/>
            <a:ext cx="15639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500" b="1" dirty="0">
                <a:solidFill>
                  <a:srgbClr val="0070C0"/>
                </a:solidFill>
                <a:latin typeface="Gotham Medium"/>
              </a:rPr>
              <a:t>timw.info/cb1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FAB15-A530-4FA9-9875-7C647E03E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7" y="1299509"/>
            <a:ext cx="8538686" cy="3174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1BE12-E5E3-45CA-9FEA-24A7759DBA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6" y="107680"/>
            <a:ext cx="828501" cy="994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3BDD25-3E91-48A4-ACA5-57342CDD4D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94" y="76722"/>
            <a:ext cx="1056990" cy="105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10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93066-56FA-459D-8998-4587B79555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100" dirty="0"/>
              <a:t>Container instances </a:t>
            </a:r>
            <a:r>
              <a:rPr lang="en-US" sz="2100" dirty="0">
                <a:solidFill>
                  <a:srgbClr val="0070C0"/>
                </a:solidFill>
              </a:rPr>
              <a:t>(EC2 Container Service vs. Azure Container Instances)</a:t>
            </a:r>
          </a:p>
          <a:p>
            <a:r>
              <a:rPr lang="en-US" sz="2100" dirty="0"/>
              <a:t>Container orchestration </a:t>
            </a:r>
            <a:r>
              <a:rPr lang="en-US" sz="2100" dirty="0">
                <a:solidFill>
                  <a:srgbClr val="0070C0"/>
                </a:solidFill>
              </a:rPr>
              <a:t>(EKS vs. AKS)</a:t>
            </a:r>
          </a:p>
          <a:p>
            <a:r>
              <a:rPr lang="en-US" sz="2100" dirty="0"/>
              <a:t>Serverless compute </a:t>
            </a:r>
            <a:r>
              <a:rPr lang="en-US" sz="2100" dirty="0">
                <a:solidFill>
                  <a:srgbClr val="0070C0"/>
                </a:solidFill>
              </a:rPr>
              <a:t>(Lambda vs. Azure Functions)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40CDC-4FA3-4737-AAF0-7BE428D280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Other Compute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EDD7C-13BF-4ED6-B459-212E953360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456" y="136016"/>
            <a:ext cx="949834" cy="949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8C461-5FEC-4AE9-8BCE-A741F4BFB9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348" y="4263378"/>
            <a:ext cx="1198941" cy="67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97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“If you run Windows, you’ll get better pricing with Azure because Microsoft owns the technology.”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</p:spTree>
    <p:extLst>
      <p:ext uri="{BB962C8B-B14F-4D97-AF65-F5344CB8AC3E}">
        <p14:creationId xmlns:p14="http://schemas.microsoft.com/office/powerpoint/2010/main" val="293413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Networking 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Pricing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“If you are looking for IaaS depth and flexibility, AWS </a:t>
            </a:r>
            <a:r>
              <a:rPr lang="en-US" dirty="0" err="1"/>
              <a:t>ha</a:t>
            </a:r>
            <a:r>
              <a:rPr lang="en-US" strike="sngStrike" dirty="0" err="1"/>
              <a:t>s</a:t>
            </a:r>
            <a:r>
              <a:rPr lang="en-US" dirty="0" err="1"/>
              <a:t>d</a:t>
            </a:r>
            <a:r>
              <a:rPr lang="en-US" dirty="0"/>
              <a:t> an advantage.”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DB47DE-41A4-49DD-BD81-94206352B56A}"/>
              </a:ext>
            </a:extLst>
          </p:cNvPr>
          <p:cNvSpPr/>
          <p:nvPr/>
        </p:nvSpPr>
        <p:spPr>
          <a:xfrm>
            <a:off x="3682890" y="3490626"/>
            <a:ext cx="4661981" cy="85026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The learning curve is steep, especially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189225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441E1-36FA-4601-953E-D69779DEC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78024" y="195944"/>
            <a:ext cx="5082266" cy="4616904"/>
          </a:xfrm>
        </p:spPr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sunsetted</a:t>
            </a:r>
            <a:r>
              <a:rPr lang="en-US" dirty="0"/>
              <a:t> RemoteApp in Azure</a:t>
            </a:r>
          </a:p>
          <a:p>
            <a:pPr lvl="1"/>
            <a:r>
              <a:rPr lang="en-US" dirty="0"/>
              <a:t>They directed you to Citrix XenApp or RDS as IaaS VMs</a:t>
            </a:r>
          </a:p>
          <a:p>
            <a:pPr lvl="1"/>
            <a:r>
              <a:rPr lang="en-US" dirty="0"/>
              <a:t>Now we have Windows Virtual Desktop (WVD)</a:t>
            </a:r>
          </a:p>
          <a:p>
            <a:r>
              <a:rPr lang="en-US" dirty="0"/>
              <a:t>AWS Workspaces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2098F2-FA3C-4D1A-A2DF-909CFD4A2DC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App/Desktop Virtualization</a:t>
            </a:r>
          </a:p>
        </p:txBody>
      </p:sp>
    </p:spTree>
    <p:extLst>
      <p:ext uri="{BB962C8B-B14F-4D97-AF65-F5344CB8AC3E}">
        <p14:creationId xmlns:p14="http://schemas.microsoft.com/office/powerpoint/2010/main" val="36166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Virtual network</a:t>
            </a:r>
          </a:p>
          <a:p>
            <a:r>
              <a:rPr lang="en-US" sz="2100" dirty="0"/>
              <a:t>Network security groups</a:t>
            </a:r>
          </a:p>
          <a:p>
            <a:r>
              <a:rPr lang="en-US" sz="2100" dirty="0"/>
              <a:t>AWS VPN Gateway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Virtual Private Cloud (VPC)</a:t>
            </a:r>
          </a:p>
          <a:p>
            <a:r>
              <a:rPr lang="en-US" sz="2100" dirty="0"/>
              <a:t>Security groups</a:t>
            </a:r>
          </a:p>
          <a:p>
            <a:r>
              <a:rPr lang="en-US" sz="2100" dirty="0"/>
              <a:t>Azure VPN Gateway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Technology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CACF08-F07D-4C7E-A807-14AEB3AD87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05" y="134753"/>
            <a:ext cx="905026" cy="1101116"/>
          </a:xfrm>
          <a:prstGeom prst="rect">
            <a:avLst/>
          </a:prstGeom>
        </p:spPr>
      </p:pic>
      <p:sp>
        <p:nvSpPr>
          <p:cNvPr id="2" name="AutoShape 2" descr="Image result for azure vnet icon">
            <a:extLst>
              <a:ext uri="{FF2B5EF4-FFF2-40B4-BE49-F238E27FC236}">
                <a16:creationId xmlns:a16="http://schemas.microsoft.com/office/drawing/2014/main" id="{56E1B125-196B-40DD-AAAE-4525D3F6E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54041" y="2143125"/>
            <a:ext cx="1635919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srgbClr val="404040"/>
              </a:solidFill>
              <a:latin typeface="Gotham Mediu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3F5621-C1A4-4FF9-875E-7F5576FF9E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62" y="4159394"/>
            <a:ext cx="1557637" cy="81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90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B0A672-E4D5-4BC5-B071-32784FC03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280E67-C860-4F23-9FB0-14953BFA98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Azure AD Connect</a:t>
            </a:r>
          </a:p>
          <a:p>
            <a:r>
              <a:rPr lang="en-US" sz="2100" dirty="0"/>
              <a:t>Active Directory Federation Services (AD FS)</a:t>
            </a:r>
          </a:p>
          <a:p>
            <a:r>
              <a:rPr lang="en-US" sz="2100" dirty="0"/>
              <a:t>Azure Stack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6C07A2-33DA-43D1-A036-44B1B8AB82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4F8AB84-8FFD-41FB-B91D-2071EA821A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AWS Directory Service</a:t>
            </a:r>
          </a:p>
          <a:p>
            <a:r>
              <a:rPr lang="en-US" sz="2100" dirty="0"/>
              <a:t>AD Connector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5F2E04-589F-47AB-A05C-124A3494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Differentiation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EE5FD0-48FB-46DC-9D53-80F4F0A3B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94" y="111557"/>
            <a:ext cx="885731" cy="10628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BC14D3-4FA2-4584-864E-ED6344418E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7" y="3886200"/>
            <a:ext cx="1148104" cy="114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42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4F685E-B392-4EB6-AB30-52F7E724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SaaS SSO Integrations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9074E5-A8C0-4F9A-B309-F5C96758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869" y="855913"/>
            <a:ext cx="5404263" cy="421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2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B0A672-E4D5-4BC5-B071-32784FC03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6C07A2-33DA-43D1-A036-44B1B8AB82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5F2E04-589F-47AB-A05C-124A3494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Marketplace/Network Virtual Appliances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0AC291-D83E-4432-BC79-19A2C6D88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799" y="1822401"/>
            <a:ext cx="4051598" cy="30454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B8A97B-59EB-4BAF-B738-FE2F54F7A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03" y="1822401"/>
            <a:ext cx="4051598" cy="221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40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“AWS initially missed the boat on hybrid cloud.”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4C48DC-DE8F-4D92-90CE-479A418217A7}"/>
              </a:ext>
            </a:extLst>
          </p:cNvPr>
          <p:cNvSpPr/>
          <p:nvPr/>
        </p:nvSpPr>
        <p:spPr>
          <a:xfrm>
            <a:off x="3615064" y="2989582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VMware Cloud on AWS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C65749-DB6B-43BF-B21A-4872EB6DC9E4}"/>
              </a:ext>
            </a:extLst>
          </p:cNvPr>
          <p:cNvSpPr/>
          <p:nvPr/>
        </p:nvSpPr>
        <p:spPr>
          <a:xfrm>
            <a:off x="3615064" y="4007270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4658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“Azure AD makes for a powerful and compelling app identity solution.”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44C14F-6205-41D1-B48D-277D2974FE07}"/>
              </a:ext>
            </a:extLst>
          </p:cNvPr>
          <p:cNvSpPr/>
          <p:nvPr/>
        </p:nvSpPr>
        <p:spPr>
          <a:xfrm>
            <a:off x="3532165" y="2734405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AWS Simple AD (LDAP)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0E84A3-26DB-4E73-A85E-35EB53A986ED}"/>
              </a:ext>
            </a:extLst>
          </p:cNvPr>
          <p:cNvSpPr/>
          <p:nvPr/>
        </p:nvSpPr>
        <p:spPr>
          <a:xfrm>
            <a:off x="3532165" y="3748974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AWS Directory Service (Kerberos)</a:t>
            </a:r>
          </a:p>
        </p:txBody>
      </p:sp>
    </p:spTree>
    <p:extLst>
      <p:ext uri="{BB962C8B-B14F-4D97-AF65-F5344CB8AC3E}">
        <p14:creationId xmlns:p14="http://schemas.microsoft.com/office/powerpoint/2010/main" val="352417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901329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90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</a:t>
            </a:r>
            <a:r>
              <a:rPr lang="en-US" sz="60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azureaws</a:t>
            </a:r>
            <a:endParaRPr lang="en-US" sz="6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13974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29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03675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670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05352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81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4E0CAB-E229-4BC5-B78F-9281A2A27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C90603-0371-4B7A-96D6-B92D3A831E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zkb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352B7F-EF5A-4E7A-B737-6871A90700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D8FAC3-D129-4AE1-8C9C-EFF1FCCF8E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hwl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DCFE88-FCB5-474C-A0AB-96A965D5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Compliance and Trust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8AF337-4748-412A-99A8-97D4C1CE1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70" y="2167165"/>
            <a:ext cx="3168149" cy="2809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D5D407-BB9D-4AED-8C80-F418F225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920" y="2167165"/>
            <a:ext cx="3478044" cy="280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915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F7C79A-D5AC-4660-9F8D-83A3EFA745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BCDCCA-AFA1-4D64-8790-2A82933D32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>
                <a:solidFill>
                  <a:srgbClr val="0070C0"/>
                </a:solidFill>
              </a:rPr>
              <a:t>timw.info/sla1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A81AA4-9FED-43C4-A02C-B61576F47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D1D401-21C2-4881-BFCE-6984A2B8C0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>
                <a:solidFill>
                  <a:srgbClr val="0070C0"/>
                </a:solidFill>
              </a:rPr>
              <a:t>timw.info/</a:t>
            </a:r>
            <a:r>
              <a:rPr lang="en-US" sz="2100" dirty="0" err="1">
                <a:solidFill>
                  <a:srgbClr val="0070C0"/>
                </a:solidFill>
              </a:rPr>
              <a:t>qaw</a:t>
            </a:r>
            <a:endParaRPr lang="en-US" sz="2100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80E28-F48C-4BCA-906D-FF1D8ACE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Service-Level Agreements (SLAs)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229AA-7C0C-4485-AD29-4029EC2E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06" y="2138356"/>
            <a:ext cx="3577538" cy="2793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E5F90-824E-4BD5-9B7F-933322965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759" y="2138356"/>
            <a:ext cx="3160919" cy="278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839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27DC1-0DC6-442C-BBDA-B6BF4F400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889" y="1321594"/>
            <a:ext cx="3864312" cy="328613"/>
          </a:xfrm>
        </p:spPr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BAC4B5-0845-4F71-AAD5-92679D8A65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9800" y="1321594"/>
            <a:ext cx="3864316" cy="328613"/>
          </a:xfrm>
        </p:spPr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37689-FDB4-48D2-94DF-FCBA8757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Calculators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E3646-E80E-4A44-B90E-D6A27B6C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85" y="1722402"/>
            <a:ext cx="3659780" cy="3161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9FE67E-E8B4-4C0A-BA72-AF79EA4A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336" y="1722402"/>
            <a:ext cx="3659780" cy="302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26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D0DF24-1F83-4D99-85E3-B7339663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calculator.unigma.com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AE874-E659-4B14-93C3-A41C2891E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73" y="1230612"/>
            <a:ext cx="7480855" cy="29594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9E335A-51C8-4EC7-9011-56A146C8D5A0}"/>
              </a:ext>
            </a:extLst>
          </p:cNvPr>
          <p:cNvSpPr/>
          <p:nvPr/>
        </p:nvSpPr>
        <p:spPr>
          <a:xfrm>
            <a:off x="926961" y="2893926"/>
            <a:ext cx="2110154" cy="56522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B0F472-00A8-47D3-AFA0-A3237F69F32C}"/>
              </a:ext>
            </a:extLst>
          </p:cNvPr>
          <p:cNvSpPr/>
          <p:nvPr/>
        </p:nvSpPr>
        <p:spPr>
          <a:xfrm>
            <a:off x="4958862" y="3557117"/>
            <a:ext cx="2110154" cy="56522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6B4F4-45ED-4460-9927-B73A5E485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61" y="3012603"/>
            <a:ext cx="2780882" cy="47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C78D21-6C19-4E55-93EC-78C7BF97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60" y="3673603"/>
            <a:ext cx="2780882" cy="4785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3274A0-707F-492C-8AC7-5648A7BACB35}"/>
              </a:ext>
            </a:extLst>
          </p:cNvPr>
          <p:cNvSpPr/>
          <p:nvPr/>
        </p:nvSpPr>
        <p:spPr>
          <a:xfrm>
            <a:off x="1655466" y="4408714"/>
            <a:ext cx="5833068" cy="565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Both clouds have reserved instance pricing</a:t>
            </a:r>
          </a:p>
        </p:txBody>
      </p:sp>
    </p:spTree>
    <p:extLst>
      <p:ext uri="{BB962C8B-B14F-4D97-AF65-F5344CB8AC3E}">
        <p14:creationId xmlns:p14="http://schemas.microsoft.com/office/powerpoint/2010/main" val="353317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1_Pluralsight default theme">
  <a:themeElements>
    <a:clrScheme name="Pluralsight November 201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A62E5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luralsight_PowerPoint_Template_October_2018.pptx" id="{2BDDEC3B-8D55-4AFC-8ED3-6CAF26EBB31F}" vid="{514194D0-3BD3-4C1D-A418-B7BC0CB87AB4}"/>
    </a:ext>
  </a:extLst>
</a:theme>
</file>

<file path=ppt/theme/theme6.xml><?xml version="1.0" encoding="utf-8"?>
<a:theme xmlns:a="http://schemas.openxmlformats.org/drawingml/2006/main" name="Pluralsight default theme">
  <a:themeElements>
    <a:clrScheme name="Custom 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luralsight_PowerPoint_Template_October_2018.pptx" id="{2BDDEC3B-8D55-4AFC-8ED3-6CAF26EBB31F}" vid="{514194D0-3BD3-4C1D-A418-B7BC0CB87AB4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14470</TotalTime>
  <Words>903</Words>
  <Application>Microsoft Office PowerPoint</Application>
  <PresentationFormat>On-screen Show (16:9)</PresentationFormat>
  <Paragraphs>237</Paragraphs>
  <Slides>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59</vt:i4>
      </vt:variant>
    </vt:vector>
  </HeadingPairs>
  <TitlesOfParts>
    <vt:vector size="83" baseType="lpstr">
      <vt:lpstr>Arial</vt:lpstr>
      <vt:lpstr>Calibri</vt:lpstr>
      <vt:lpstr>Consolas</vt:lpstr>
      <vt:lpstr>Gotham Book</vt:lpstr>
      <vt:lpstr>Gotham Light</vt:lpstr>
      <vt:lpstr>Gotham Medium</vt:lpstr>
      <vt:lpstr>Gotham-Book</vt:lpstr>
      <vt:lpstr>Lucida Grande</vt:lpstr>
      <vt:lpstr>Montserrat</vt:lpstr>
      <vt:lpstr>Myriad Pro</vt:lpstr>
      <vt:lpstr>Myriad Pro Light</vt:lpstr>
      <vt:lpstr>Roboto Mono</vt:lpstr>
      <vt:lpstr>Segoe UI</vt:lpstr>
      <vt:lpstr>Segoe UI (Body)</vt:lpstr>
      <vt:lpstr>Segoe UI Semibold</vt:lpstr>
      <vt:lpstr>Segoe UI Semilight</vt:lpstr>
      <vt:lpstr>Wingdings</vt:lpstr>
      <vt:lpstr>Wingdings 3</vt:lpstr>
      <vt:lpstr>Standard_LiveLessons_2017</vt:lpstr>
      <vt:lpstr>WHITE TEMPLATE</vt:lpstr>
      <vt:lpstr>1_WHITE TEMPLATE</vt:lpstr>
      <vt:lpstr>2_WHITE TEMPLATE</vt:lpstr>
      <vt:lpstr>1_Pluralsight default theme</vt:lpstr>
      <vt:lpstr>Pluralsight default theme</vt:lpstr>
      <vt:lpstr>Common Cloud Operations in Microsoft Azure and AWS</vt:lpstr>
      <vt:lpstr>Tim Warner</vt:lpstr>
      <vt:lpstr>Session 1 of 2 Learning Goals</vt:lpstr>
      <vt:lpstr>Session 2 of 2 Learning Goals</vt:lpstr>
      <vt:lpstr>Course Materials</vt:lpstr>
      <vt:lpstr>Setting Expectations</vt:lpstr>
      <vt:lpstr>Session Recordings</vt:lpstr>
      <vt:lpstr>Session Recordings</vt:lpstr>
      <vt:lpstr>Session Recordings</vt:lpstr>
      <vt:lpstr>Session Recordings</vt:lpstr>
      <vt:lpstr>Thank you!</vt:lpstr>
      <vt:lpstr>Title</vt:lpstr>
      <vt:lpstr>Title</vt:lpstr>
      <vt:lpstr>Gartner Magic Quadrant 2020</vt:lpstr>
      <vt:lpstr>Revenue and Market Share (ZDNet)</vt:lpstr>
      <vt:lpstr>Amazon Web Services - Timeline</vt:lpstr>
      <vt:lpstr>Microsoft Azure - Timeline</vt:lpstr>
      <vt:lpstr>Management Interfaces</vt:lpstr>
      <vt:lpstr>Web Management Portals</vt:lpstr>
      <vt:lpstr>“It’s a pretty level playing field with management/API tools.”</vt:lpstr>
      <vt:lpstr>Regions</vt:lpstr>
      <vt:lpstr>Availability Zones</vt:lpstr>
      <vt:lpstr>“Historically, AWS tended to lead, and Azure tended to follow.”</vt:lpstr>
      <vt:lpstr>“I see lots of ‘Azure for AWS professionals learning resources,’ but not the other way around.”</vt:lpstr>
      <vt:lpstr>Title</vt:lpstr>
      <vt:lpstr>Title</vt:lpstr>
      <vt:lpstr>Azure Storage Account</vt:lpstr>
      <vt:lpstr>Database Options</vt:lpstr>
      <vt:lpstr>Storage Shake-out</vt:lpstr>
      <vt:lpstr>“One differentiator is that many businesses make their living with the AWS S3 APIs.”</vt:lpstr>
      <vt:lpstr>“Microsoft gives you lots of built-in backup flexibility; AWS seems to leave DR to third-party partners.”</vt:lpstr>
      <vt:lpstr>Relational Databases</vt:lpstr>
      <vt:lpstr>Non-Relational Databases</vt:lpstr>
      <vt:lpstr>Big Data</vt:lpstr>
      <vt:lpstr>Title</vt:lpstr>
      <vt:lpstr>Title</vt:lpstr>
      <vt:lpstr>Amazon EC2 vs. Azure VM</vt:lpstr>
      <vt:lpstr>PowerPoint Presentation</vt:lpstr>
      <vt:lpstr>“If you run Windows, you’ll get better pricing with Azure because Microsoft owns the technology.”</vt:lpstr>
      <vt:lpstr>“If you are looking for IaaS depth and flexibility, AWS hasd an advantage.”</vt:lpstr>
      <vt:lpstr>PowerPoint Presentation</vt:lpstr>
      <vt:lpstr>Network Technology</vt:lpstr>
      <vt:lpstr>Hybrid Cloud Differentiation</vt:lpstr>
      <vt:lpstr>Azure SaaS SSO Integrations</vt:lpstr>
      <vt:lpstr>Marketplace/Network Virtual Appliances</vt:lpstr>
      <vt:lpstr>“AWS initially missed the boat on hybrid cloud.”</vt:lpstr>
      <vt:lpstr>“Azure AD makes for a powerful and compelling app identity solution.”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Compliance and Trust</vt:lpstr>
      <vt:lpstr>Service-Level Agreements (SLAs)</vt:lpstr>
      <vt:lpstr>Cloud Calculators</vt:lpstr>
      <vt:lpstr>calculator.unigma.com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272</cp:revision>
  <dcterms:created xsi:type="dcterms:W3CDTF">2015-09-28T19:52:00Z</dcterms:created>
  <dcterms:modified xsi:type="dcterms:W3CDTF">2021-07-05T12:12:30Z</dcterms:modified>
</cp:coreProperties>
</file>